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3" r:id="rId28"/>
    <p:sldId id="284" r:id="rId29"/>
    <p:sldId id="282"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9" d="100"/>
          <a:sy n="89" d="100"/>
        </p:scale>
        <p:origin x="466" y="7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3/25/2020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3/25/2020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3/25/2020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3/25/2020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3/25/2020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3/25/2020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3/25/2020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3/25/2020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3/25/2020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3/25/2020</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99060" y="553791"/>
            <a:ext cx="8915399" cy="1030310"/>
          </a:xfrm>
        </p:spPr>
        <p:txBody>
          <a:bodyPr>
            <a:normAutofit/>
          </a:bodyPr>
          <a:lstStyle/>
          <a:p>
            <a:r>
              <a:rPr lang="en-US" sz="3800" dirty="0" smtClean="0">
                <a:solidFill>
                  <a:schemeClr val="accent1">
                    <a:lumMod val="75000"/>
                  </a:schemeClr>
                </a:solidFill>
              </a:rPr>
              <a:t>IMMUNOMODULATORS</a:t>
            </a:r>
            <a:endParaRPr lang="en-US" sz="3800" dirty="0">
              <a:solidFill>
                <a:schemeClr val="accent1">
                  <a:lumMod val="75000"/>
                </a:schemeClr>
              </a:solidFill>
            </a:endParaRPr>
          </a:p>
        </p:txBody>
      </p:sp>
      <p:sp>
        <p:nvSpPr>
          <p:cNvPr id="3" name="Subtitle 2"/>
          <p:cNvSpPr>
            <a:spLocks noGrp="1"/>
          </p:cNvSpPr>
          <p:nvPr>
            <p:ph type="subTitle" idx="1"/>
          </p:nvPr>
        </p:nvSpPr>
        <p:spPr>
          <a:xfrm>
            <a:off x="8152327" y="4752304"/>
            <a:ext cx="3812146" cy="1854558"/>
          </a:xfrm>
        </p:spPr>
        <p:txBody>
          <a:bodyPr>
            <a:normAutofit fontScale="62500" lnSpcReduction="20000"/>
          </a:bodyPr>
          <a:lstStyle/>
          <a:p>
            <a:r>
              <a:rPr lang="en-US" sz="2400" b="1" dirty="0" smtClean="0">
                <a:solidFill>
                  <a:schemeClr val="accent1">
                    <a:lumMod val="75000"/>
                  </a:schemeClr>
                </a:solidFill>
              </a:rPr>
              <a:t>Presented to:</a:t>
            </a:r>
          </a:p>
          <a:p>
            <a:r>
              <a:rPr lang="en-US" sz="2400" b="1" dirty="0">
                <a:solidFill>
                  <a:schemeClr val="tx1"/>
                </a:solidFill>
              </a:rPr>
              <a:t> </a:t>
            </a:r>
            <a:r>
              <a:rPr lang="en-US" sz="2400" b="1" dirty="0" smtClean="0">
                <a:solidFill>
                  <a:schemeClr val="tx1"/>
                </a:solidFill>
              </a:rPr>
              <a:t>                     Dr</a:t>
            </a:r>
            <a:r>
              <a:rPr lang="en-US" sz="2400" b="1" dirty="0" smtClean="0">
                <a:solidFill>
                  <a:schemeClr val="tx1"/>
                </a:solidFill>
              </a:rPr>
              <a:t>. </a:t>
            </a:r>
            <a:r>
              <a:rPr lang="en-US" sz="2400" b="1" dirty="0" err="1" smtClean="0">
                <a:solidFill>
                  <a:schemeClr val="tx1"/>
                </a:solidFill>
              </a:rPr>
              <a:t>Musaddique</a:t>
            </a:r>
            <a:r>
              <a:rPr lang="en-US" sz="2400" b="1" dirty="0" smtClean="0">
                <a:solidFill>
                  <a:schemeClr val="tx1"/>
                </a:solidFill>
              </a:rPr>
              <a:t> Hussain</a:t>
            </a:r>
            <a:endParaRPr lang="en-US" sz="2400" b="1" dirty="0" smtClean="0">
              <a:solidFill>
                <a:schemeClr val="tx1"/>
              </a:solidFill>
            </a:endParaRPr>
          </a:p>
          <a:p>
            <a:r>
              <a:rPr lang="en-US" sz="2400" b="1" dirty="0" smtClean="0">
                <a:solidFill>
                  <a:schemeClr val="accent1">
                    <a:lumMod val="75000"/>
                  </a:schemeClr>
                </a:solidFill>
              </a:rPr>
              <a:t>Presented by:</a:t>
            </a:r>
          </a:p>
          <a:p>
            <a:r>
              <a:rPr lang="en-US" sz="2400" b="1" dirty="0">
                <a:solidFill>
                  <a:schemeClr val="accent1">
                    <a:lumMod val="75000"/>
                  </a:schemeClr>
                </a:solidFill>
              </a:rPr>
              <a:t> </a:t>
            </a:r>
            <a:r>
              <a:rPr lang="en-US" sz="2400" b="1" dirty="0" smtClean="0">
                <a:solidFill>
                  <a:schemeClr val="accent1">
                    <a:lumMod val="75000"/>
                  </a:schemeClr>
                </a:solidFill>
              </a:rPr>
              <a:t>                   </a:t>
            </a:r>
            <a:r>
              <a:rPr lang="en-US" sz="2400" b="1" dirty="0" smtClean="0">
                <a:solidFill>
                  <a:schemeClr val="accent1">
                    <a:lumMod val="75000"/>
                  </a:schemeClr>
                </a:solidFill>
              </a:rPr>
              <a:t> </a:t>
            </a:r>
            <a:r>
              <a:rPr lang="en-US" sz="2400" b="1" dirty="0" err="1" smtClean="0">
                <a:solidFill>
                  <a:schemeClr val="tx1"/>
                </a:solidFill>
              </a:rPr>
              <a:t>Imtisal</a:t>
            </a:r>
            <a:r>
              <a:rPr lang="en-US" sz="2400" b="1" dirty="0" smtClean="0">
                <a:solidFill>
                  <a:schemeClr val="tx1"/>
                </a:solidFill>
              </a:rPr>
              <a:t> </a:t>
            </a:r>
            <a:r>
              <a:rPr lang="en-US" sz="2400" b="1" dirty="0" err="1" smtClean="0">
                <a:solidFill>
                  <a:schemeClr val="tx1"/>
                </a:solidFill>
              </a:rPr>
              <a:t>Sarwar</a:t>
            </a:r>
            <a:endParaRPr lang="en-US" sz="2400" b="1" dirty="0" smtClean="0">
              <a:solidFill>
                <a:schemeClr val="tx1"/>
              </a:solidFill>
            </a:endParaRPr>
          </a:p>
          <a:p>
            <a:r>
              <a:rPr lang="en-US" sz="2400" b="1" dirty="0" smtClean="0">
                <a:solidFill>
                  <a:schemeClr val="accent1"/>
                </a:solidFill>
              </a:rPr>
              <a:t>Session : </a:t>
            </a:r>
            <a:endParaRPr lang="en-US" sz="2400" b="1" dirty="0" smtClean="0">
              <a:solidFill>
                <a:schemeClr val="accent1"/>
              </a:solidFill>
            </a:endParaRPr>
          </a:p>
          <a:p>
            <a:r>
              <a:rPr lang="en-US" sz="2400" dirty="0">
                <a:solidFill>
                  <a:schemeClr val="tx1"/>
                </a:solidFill>
              </a:rPr>
              <a:t>	</a:t>
            </a:r>
            <a:r>
              <a:rPr lang="en-US" sz="2400" dirty="0" smtClean="0">
                <a:solidFill>
                  <a:schemeClr val="tx1"/>
                </a:solidFill>
              </a:rPr>
              <a:t>	</a:t>
            </a:r>
            <a:r>
              <a:rPr lang="en-US" sz="2400" dirty="0" smtClean="0">
                <a:solidFill>
                  <a:schemeClr val="tx1"/>
                </a:solidFill>
              </a:rPr>
              <a:t>(</a:t>
            </a:r>
            <a:r>
              <a:rPr lang="en-US" sz="2400" dirty="0" smtClean="0">
                <a:solidFill>
                  <a:schemeClr val="tx1"/>
                </a:solidFill>
              </a:rPr>
              <a:t>2019-2021)</a:t>
            </a:r>
          </a:p>
          <a:p>
            <a:endParaRPr lang="en-US" sz="2400" dirty="0" smtClean="0">
              <a:solidFill>
                <a:schemeClr val="tx1"/>
              </a:solidFill>
            </a:endParaRPr>
          </a:p>
          <a:p>
            <a:endParaRPr lang="en-US" sz="2400" dirty="0">
              <a:solidFill>
                <a:schemeClr val="tx1"/>
              </a:solidFill>
            </a:endParaRPr>
          </a:p>
        </p:txBody>
      </p:sp>
      <p:pic>
        <p:nvPicPr>
          <p:cNvPr id="4" name="Picture 3" descr="therapeutics_immunomodulation.jpg"/>
          <p:cNvPicPr>
            <a:picLocks noChangeAspect="1"/>
          </p:cNvPicPr>
          <p:nvPr/>
        </p:nvPicPr>
        <p:blipFill>
          <a:blip r:embed="rId2"/>
          <a:stretch>
            <a:fillRect/>
          </a:stretch>
        </p:blipFill>
        <p:spPr>
          <a:xfrm>
            <a:off x="2653048" y="1952043"/>
            <a:ext cx="5685867" cy="2800261"/>
          </a:xfrm>
          <a:prstGeom prst="rect">
            <a:avLst/>
          </a:prstGeom>
          <a:ln>
            <a:noFill/>
          </a:ln>
          <a:effectLst>
            <a:softEdge rad="112500"/>
          </a:effectLst>
        </p:spPr>
      </p:pic>
    </p:spTree>
    <p:extLst>
      <p:ext uri="{BB962C8B-B14F-4D97-AF65-F5344CB8AC3E}">
        <p14:creationId xmlns:p14="http://schemas.microsoft.com/office/powerpoint/2010/main" val="5097524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940158"/>
            <a:ext cx="8911687" cy="964842"/>
          </a:xfrm>
        </p:spPr>
        <p:txBody>
          <a:bodyPr>
            <a:normAutofit/>
          </a:bodyPr>
          <a:lstStyle/>
          <a:p>
            <a:r>
              <a:rPr lang="en-US" sz="2800" u="sng" dirty="0" smtClean="0">
                <a:solidFill>
                  <a:schemeClr val="accent1">
                    <a:lumMod val="75000"/>
                  </a:schemeClr>
                </a:solidFill>
              </a:rPr>
              <a:t>b) Costimulation blocker (belatacept) </a:t>
            </a:r>
            <a:endParaRPr lang="en-US" sz="2800" u="sng" dirty="0">
              <a:solidFill>
                <a:schemeClr val="accent1">
                  <a:lumMod val="75000"/>
                </a:schemeClr>
              </a:solidFill>
            </a:endParaRPr>
          </a:p>
        </p:txBody>
      </p:sp>
      <p:sp>
        <p:nvSpPr>
          <p:cNvPr id="3" name="Content Placeholder 2"/>
          <p:cNvSpPr>
            <a:spLocks noGrp="1"/>
          </p:cNvSpPr>
          <p:nvPr>
            <p:ph idx="1"/>
          </p:nvPr>
        </p:nvSpPr>
        <p:spPr>
          <a:xfrm>
            <a:off x="2589212" y="2369712"/>
            <a:ext cx="8915400" cy="3541509"/>
          </a:xfrm>
        </p:spPr>
        <p:txBody>
          <a:bodyPr>
            <a:normAutofit/>
          </a:bodyPr>
          <a:lstStyle/>
          <a:p>
            <a:r>
              <a:rPr lang="en-US" b="1" dirty="0">
                <a:solidFill>
                  <a:schemeClr val="accent1">
                    <a:lumMod val="75000"/>
                  </a:schemeClr>
                </a:solidFill>
              </a:rPr>
              <a:t> </a:t>
            </a:r>
            <a:r>
              <a:rPr lang="en-US" sz="2400" b="1" dirty="0">
                <a:solidFill>
                  <a:schemeClr val="accent1">
                    <a:lumMod val="75000"/>
                  </a:schemeClr>
                </a:solidFill>
              </a:rPr>
              <a:t>Mechanism of action: </a:t>
            </a:r>
            <a:r>
              <a:rPr lang="en-US" sz="2400" dirty="0">
                <a:solidFill>
                  <a:schemeClr val="tx1"/>
                </a:solidFill>
              </a:rPr>
              <a:t>Belatacept blocks CD28-mediated </a:t>
            </a:r>
            <a:r>
              <a:rPr lang="en-US" sz="2400" dirty="0" smtClean="0">
                <a:solidFill>
                  <a:schemeClr val="tx1"/>
                </a:solidFill>
              </a:rPr>
              <a:t>costimulation </a:t>
            </a:r>
            <a:r>
              <a:rPr lang="en-US" sz="2400" dirty="0">
                <a:solidFill>
                  <a:schemeClr val="tx1"/>
                </a:solidFill>
              </a:rPr>
              <a:t>of T lymphocytes (signal 2) by binding to CD80 and CD86 on APCs. This prevents the downstream stimulatory signals promoting T-cell survival, proliferation, and IL-2 production. </a:t>
            </a:r>
            <a:endParaRPr lang="en-US" sz="2400" dirty="0" smtClean="0">
              <a:solidFill>
                <a:schemeClr val="tx1"/>
              </a:solidFill>
            </a:endParaRPr>
          </a:p>
          <a:p>
            <a:r>
              <a:rPr lang="en-US" sz="2400" b="1" dirty="0" smtClean="0">
                <a:solidFill>
                  <a:schemeClr val="accent1">
                    <a:lumMod val="75000"/>
                  </a:schemeClr>
                </a:solidFill>
              </a:rPr>
              <a:t> </a:t>
            </a:r>
            <a:r>
              <a:rPr lang="en-US" sz="2400" b="1" dirty="0">
                <a:solidFill>
                  <a:schemeClr val="accent1">
                    <a:lumMod val="75000"/>
                  </a:schemeClr>
                </a:solidFill>
              </a:rPr>
              <a:t>Therapeutic uses: </a:t>
            </a:r>
            <a:r>
              <a:rPr lang="en-US" sz="2400" dirty="0">
                <a:solidFill>
                  <a:schemeClr val="tx1"/>
                </a:solidFill>
              </a:rPr>
              <a:t>Belatacept is used in kidney </a:t>
            </a:r>
            <a:r>
              <a:rPr lang="en-US" sz="2400" dirty="0" smtClean="0">
                <a:solidFill>
                  <a:schemeClr val="tx1"/>
                </a:solidFill>
              </a:rPr>
              <a:t>transplantation </a:t>
            </a:r>
            <a:r>
              <a:rPr lang="en-US" sz="2400" dirty="0">
                <a:solidFill>
                  <a:schemeClr val="tx1"/>
                </a:solidFill>
              </a:rPr>
              <a:t>in combination with </a:t>
            </a:r>
            <a:r>
              <a:rPr lang="en-US" sz="2400" dirty="0" smtClean="0">
                <a:solidFill>
                  <a:schemeClr val="tx1"/>
                </a:solidFill>
              </a:rPr>
              <a:t>basiliximab</a:t>
            </a:r>
            <a:r>
              <a:rPr lang="en-US" sz="2400" dirty="0">
                <a:solidFill>
                  <a:schemeClr val="tx1"/>
                </a:solidFill>
              </a:rPr>
              <a:t> </a:t>
            </a:r>
            <a:r>
              <a:rPr lang="en-US" sz="2400" dirty="0" smtClean="0">
                <a:solidFill>
                  <a:schemeClr val="tx1"/>
                </a:solidFill>
              </a:rPr>
              <a:t>and corticosteroids. </a:t>
            </a:r>
            <a:endParaRPr lang="en-US" sz="2400" dirty="0">
              <a:solidFill>
                <a:schemeClr val="tx1"/>
              </a:solidFill>
            </a:endParaRPr>
          </a:p>
        </p:txBody>
      </p:sp>
    </p:spTree>
    <p:extLst>
      <p:ext uri="{BB962C8B-B14F-4D97-AF65-F5344CB8AC3E}">
        <p14:creationId xmlns:p14="http://schemas.microsoft.com/office/powerpoint/2010/main" val="20716240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u="sng" dirty="0">
                <a:solidFill>
                  <a:schemeClr val="accent1">
                    <a:lumMod val="75000"/>
                  </a:schemeClr>
                </a:solidFill>
              </a:rPr>
              <a:t>c) mTOR inhibitors (</a:t>
            </a:r>
            <a:r>
              <a:rPr lang="en-US" sz="2800" u="sng" dirty="0" smtClean="0">
                <a:solidFill>
                  <a:schemeClr val="accent1">
                    <a:lumMod val="75000"/>
                  </a:schemeClr>
                </a:solidFill>
              </a:rPr>
              <a:t>sirolimus)</a:t>
            </a:r>
            <a:r>
              <a:rPr lang="en-US" sz="2800" u="sng" dirty="0">
                <a:solidFill>
                  <a:schemeClr val="accent1">
                    <a:lumMod val="75000"/>
                  </a:schemeClr>
                </a:solidFill>
              </a:rPr>
              <a:t/>
            </a:r>
            <a:br>
              <a:rPr lang="en-US" sz="2800" u="sng" dirty="0">
                <a:solidFill>
                  <a:schemeClr val="accent1">
                    <a:lumMod val="75000"/>
                  </a:schemeClr>
                </a:solidFill>
              </a:rPr>
            </a:br>
            <a:r>
              <a:rPr lang="en-US" sz="2800" u="sng" dirty="0">
                <a:solidFill>
                  <a:schemeClr val="tx1"/>
                </a:solidFill>
              </a:rPr>
              <a:t/>
            </a:r>
            <a:br>
              <a:rPr lang="en-US" sz="2800" u="sng" dirty="0">
                <a:solidFill>
                  <a:schemeClr val="tx1"/>
                </a:solidFill>
              </a:rPr>
            </a:br>
            <a:endParaRPr lang="en-US" sz="2800" u="sng" dirty="0"/>
          </a:p>
        </p:txBody>
      </p:sp>
      <p:sp>
        <p:nvSpPr>
          <p:cNvPr id="4" name="Content Placeholder 3"/>
          <p:cNvSpPr>
            <a:spLocks noGrp="1"/>
          </p:cNvSpPr>
          <p:nvPr>
            <p:ph idx="1"/>
          </p:nvPr>
        </p:nvSpPr>
        <p:spPr>
          <a:xfrm>
            <a:off x="2589212" y="1584101"/>
            <a:ext cx="8915400" cy="4327121"/>
          </a:xfrm>
        </p:spPr>
        <p:txBody>
          <a:bodyPr>
            <a:normAutofit/>
          </a:bodyPr>
          <a:lstStyle/>
          <a:p>
            <a:r>
              <a:rPr lang="en-US" sz="2400" b="1" dirty="0" smtClean="0">
                <a:solidFill>
                  <a:schemeClr val="accent1">
                    <a:lumMod val="75000"/>
                  </a:schemeClr>
                </a:solidFill>
              </a:rPr>
              <a:t>MECHANISM OF ACTION:</a:t>
            </a:r>
          </a:p>
          <a:p>
            <a:pPr marL="0" indent="0">
              <a:buNone/>
            </a:pPr>
            <a:r>
              <a:rPr lang="en-US" sz="2400" dirty="0">
                <a:solidFill>
                  <a:schemeClr val="tx1"/>
                </a:solidFill>
              </a:rPr>
              <a:t>Sirolimus binds to the same cytoplasmic FK-binding protein as tacrolimus, but instead of forming a </a:t>
            </a:r>
            <a:r>
              <a:rPr lang="en-US" sz="2400" dirty="0" smtClean="0">
                <a:solidFill>
                  <a:schemeClr val="tx1"/>
                </a:solidFill>
              </a:rPr>
              <a:t>complex </a:t>
            </a:r>
            <a:r>
              <a:rPr lang="en-US" sz="2400" dirty="0">
                <a:solidFill>
                  <a:schemeClr val="tx1"/>
                </a:solidFill>
              </a:rPr>
              <a:t>with calcineurin, sirolimus binds to mTOR (a serine/threonine kinase), interfering with signal 3. [Note: TOR proteins are essential for many cellular functions, such as cell cycle progression, DNA repair, and as regulators involved in protein translation.] </a:t>
            </a:r>
            <a:r>
              <a:rPr lang="en-US" sz="2400" dirty="0" smtClean="0">
                <a:solidFill>
                  <a:schemeClr val="tx1"/>
                </a:solidFill>
              </a:rPr>
              <a:t>.</a:t>
            </a:r>
          </a:p>
          <a:p>
            <a:r>
              <a:rPr lang="en-US" sz="2400" dirty="0">
                <a:solidFill>
                  <a:schemeClr val="tx1"/>
                </a:solidFill>
              </a:rPr>
              <a:t> </a:t>
            </a:r>
            <a:r>
              <a:rPr lang="en-US" sz="2400" b="1" dirty="0">
                <a:solidFill>
                  <a:schemeClr val="accent1">
                    <a:lumMod val="75000"/>
                  </a:schemeClr>
                </a:solidFill>
              </a:rPr>
              <a:t>Therapeutic uses: </a:t>
            </a:r>
            <a:r>
              <a:rPr lang="en-US" sz="2400" dirty="0">
                <a:solidFill>
                  <a:schemeClr val="tx1"/>
                </a:solidFill>
              </a:rPr>
              <a:t>Sirolimus is approved for use in renal trans- plantation, in combination with cyclosporine and corticosteroids, </a:t>
            </a:r>
          </a:p>
        </p:txBody>
      </p:sp>
    </p:spTree>
    <p:extLst>
      <p:ext uri="{BB962C8B-B14F-4D97-AF65-F5344CB8AC3E}">
        <p14:creationId xmlns:p14="http://schemas.microsoft.com/office/powerpoint/2010/main" val="34876241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895597"/>
          </a:xfrm>
        </p:spPr>
        <p:txBody>
          <a:bodyPr>
            <a:normAutofit/>
          </a:bodyPr>
          <a:lstStyle/>
          <a:p>
            <a:r>
              <a:rPr lang="en-US" sz="2800" u="sng" dirty="0" smtClean="0">
                <a:solidFill>
                  <a:schemeClr val="accent1">
                    <a:lumMod val="75000"/>
                  </a:schemeClr>
                </a:solidFill>
              </a:rPr>
              <a:t>2)Antimetabolites </a:t>
            </a:r>
            <a:endParaRPr lang="en-US" sz="2800" u="sng" dirty="0">
              <a:solidFill>
                <a:schemeClr val="accent1">
                  <a:lumMod val="75000"/>
                </a:schemeClr>
              </a:solidFill>
            </a:endParaRPr>
          </a:p>
        </p:txBody>
      </p:sp>
      <p:sp>
        <p:nvSpPr>
          <p:cNvPr id="3" name="Content Placeholder 2"/>
          <p:cNvSpPr>
            <a:spLocks noGrp="1"/>
          </p:cNvSpPr>
          <p:nvPr>
            <p:ph idx="1"/>
          </p:nvPr>
        </p:nvSpPr>
        <p:spPr>
          <a:xfrm>
            <a:off x="2589212" y="1275009"/>
            <a:ext cx="8915400" cy="4636214"/>
          </a:xfrm>
        </p:spPr>
        <p:txBody>
          <a:bodyPr>
            <a:normAutofit fontScale="92500"/>
          </a:bodyPr>
          <a:lstStyle/>
          <a:p>
            <a:r>
              <a:rPr lang="en-US" sz="2600" b="1" dirty="0" smtClean="0">
                <a:solidFill>
                  <a:schemeClr val="accent1">
                    <a:lumMod val="75000"/>
                  </a:schemeClr>
                </a:solidFill>
              </a:rPr>
              <a:t>   Azathioprine</a:t>
            </a:r>
            <a:r>
              <a:rPr lang="en-US" sz="2600" dirty="0">
                <a:solidFill>
                  <a:schemeClr val="accent1">
                    <a:lumMod val="75000"/>
                  </a:schemeClr>
                </a:solidFill>
              </a:rPr>
              <a:t>:</a:t>
            </a:r>
          </a:p>
          <a:p>
            <a:pPr marL="0" indent="0">
              <a:buNone/>
            </a:pPr>
            <a:r>
              <a:rPr lang="en-US" sz="2400" dirty="0">
                <a:solidFill>
                  <a:schemeClr val="tx1"/>
                </a:solidFill>
              </a:rPr>
              <a:t> It is a purine </a:t>
            </a:r>
            <a:r>
              <a:rPr lang="en-US" sz="2400" dirty="0" smtClean="0">
                <a:solidFill>
                  <a:schemeClr val="tx1"/>
                </a:solidFill>
              </a:rPr>
              <a:t>antimetabolite. Its </a:t>
            </a:r>
            <a:r>
              <a:rPr lang="en-US" sz="2400" dirty="0">
                <a:solidFill>
                  <a:schemeClr val="tx1"/>
                </a:solidFill>
              </a:rPr>
              <a:t>selective uptake into immune cells and intracellular conversion to the active metabolite 6-mercaptopurine, which then undergoes further transformation to inhibit de novo purine synthesis and damage to DNA. It is approved for prevention of renal and other graft rejection.</a:t>
            </a:r>
          </a:p>
          <a:p>
            <a:r>
              <a:rPr lang="en-US" sz="2600" b="1" dirty="0" smtClean="0">
                <a:solidFill>
                  <a:schemeClr val="accent1">
                    <a:lumMod val="75000"/>
                  </a:schemeClr>
                </a:solidFill>
              </a:rPr>
              <a:t>Mycophenolate </a:t>
            </a:r>
            <a:r>
              <a:rPr lang="en-US" sz="2600" b="1" dirty="0">
                <a:solidFill>
                  <a:schemeClr val="accent1">
                    <a:lumMod val="75000"/>
                  </a:schemeClr>
                </a:solidFill>
              </a:rPr>
              <a:t>mofetil (CELLCEPT):</a:t>
            </a:r>
            <a:endParaRPr lang="en-US" sz="2600" dirty="0">
              <a:solidFill>
                <a:schemeClr val="accent1">
                  <a:lumMod val="75000"/>
                </a:schemeClr>
              </a:solidFill>
            </a:endParaRPr>
          </a:p>
          <a:p>
            <a:pPr marL="0" indent="0" algn="just">
              <a:buNone/>
            </a:pPr>
            <a:r>
              <a:rPr lang="en-US" sz="2400" dirty="0" smtClean="0">
                <a:solidFill>
                  <a:schemeClr val="tx1"/>
                </a:solidFill>
              </a:rPr>
              <a:t>Mycophenolate </a:t>
            </a:r>
            <a:r>
              <a:rPr lang="en-US" sz="2400" dirty="0">
                <a:solidFill>
                  <a:schemeClr val="tx1"/>
                </a:solidFill>
              </a:rPr>
              <a:t>mofetil is a </a:t>
            </a:r>
            <a:r>
              <a:rPr lang="en-US" sz="2400" dirty="0" smtClean="0">
                <a:solidFill>
                  <a:schemeClr val="tx1"/>
                </a:solidFill>
              </a:rPr>
              <a:t>pro drug </a:t>
            </a:r>
            <a:r>
              <a:rPr lang="en-US" sz="2400" dirty="0">
                <a:solidFill>
                  <a:schemeClr val="tx1"/>
                </a:solidFill>
              </a:rPr>
              <a:t>that is rapidly hydrolyzed to the active drug, mycophenolic acid (MPA), a selective, noncompetitive and reversible inhibitor of inosine monophosphate dehydrogenase (IMPDH), an important enzyme in the de novo pathway of guanine nucleotide synthesis. B and T lymphocytes are highly dependent on this pathway for cell proliferation</a:t>
            </a:r>
            <a:r>
              <a:rPr lang="en-US" sz="2400" dirty="0"/>
              <a:t>.</a:t>
            </a:r>
          </a:p>
          <a:p>
            <a:pPr algn="just"/>
            <a:endParaRPr lang="en-US" sz="2400" dirty="0" smtClean="0"/>
          </a:p>
          <a:p>
            <a:pPr algn="just"/>
            <a:endParaRPr lang="en-US" sz="2400" dirty="0"/>
          </a:p>
          <a:p>
            <a:pPr algn="just"/>
            <a:endParaRPr lang="en-US" sz="2400" dirty="0" smtClean="0"/>
          </a:p>
          <a:p>
            <a:pPr algn="just"/>
            <a:endParaRPr lang="en-US" sz="2400" dirty="0"/>
          </a:p>
          <a:p>
            <a:endParaRPr lang="en-US" sz="2400" dirty="0">
              <a:solidFill>
                <a:schemeClr val="tx1"/>
              </a:solidFill>
            </a:endParaRPr>
          </a:p>
        </p:txBody>
      </p:sp>
    </p:spTree>
    <p:extLst>
      <p:ext uri="{BB962C8B-B14F-4D97-AF65-F5344CB8AC3E}">
        <p14:creationId xmlns:p14="http://schemas.microsoft.com/office/powerpoint/2010/main" val="41340184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l="13939" t="23293" r="9787" b="24554"/>
          <a:stretch/>
        </p:blipFill>
        <p:spPr>
          <a:xfrm>
            <a:off x="1609860" y="1159099"/>
            <a:ext cx="9324304" cy="4314421"/>
          </a:xfrm>
        </p:spPr>
      </p:pic>
    </p:spTree>
    <p:extLst>
      <p:ext uri="{BB962C8B-B14F-4D97-AF65-F5344CB8AC3E}">
        <p14:creationId xmlns:p14="http://schemas.microsoft.com/office/powerpoint/2010/main" val="133964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u="sng" dirty="0" smtClean="0">
                <a:solidFill>
                  <a:schemeClr val="accent1">
                    <a:lumMod val="75000"/>
                  </a:schemeClr>
                </a:solidFill>
              </a:rPr>
              <a:t>3)ANTIBODIES</a:t>
            </a:r>
            <a:endParaRPr lang="en-US" sz="3200" u="sng" dirty="0">
              <a:solidFill>
                <a:schemeClr val="accent1">
                  <a:lumMod val="75000"/>
                </a:schemeClr>
              </a:solidFill>
            </a:endParaRPr>
          </a:p>
        </p:txBody>
      </p:sp>
      <p:sp>
        <p:nvSpPr>
          <p:cNvPr id="3" name="Content Placeholder 2"/>
          <p:cNvSpPr>
            <a:spLocks noGrp="1"/>
          </p:cNvSpPr>
          <p:nvPr>
            <p:ph idx="1"/>
          </p:nvPr>
        </p:nvSpPr>
        <p:spPr>
          <a:xfrm>
            <a:off x="2589212" y="1287887"/>
            <a:ext cx="8915400" cy="5087155"/>
          </a:xfrm>
        </p:spPr>
        <p:txBody>
          <a:bodyPr>
            <a:normAutofit fontScale="92500" lnSpcReduction="10000"/>
          </a:bodyPr>
          <a:lstStyle/>
          <a:p>
            <a:pPr algn="just"/>
            <a:r>
              <a:rPr lang="en-US" b="1" dirty="0" smtClean="0"/>
              <a:t> </a:t>
            </a:r>
            <a:r>
              <a:rPr lang="en-US" sz="2400" b="1" dirty="0">
                <a:solidFill>
                  <a:schemeClr val="tx1"/>
                </a:solidFill>
              </a:rPr>
              <a:t>Muromonab CD3</a:t>
            </a:r>
            <a:r>
              <a:rPr lang="en-US" sz="2400" dirty="0">
                <a:solidFill>
                  <a:schemeClr val="tx1"/>
                </a:solidFill>
              </a:rPr>
              <a:t>:</a:t>
            </a:r>
          </a:p>
          <a:p>
            <a:pPr marL="0" indent="0" algn="just">
              <a:buNone/>
            </a:pPr>
            <a:r>
              <a:rPr lang="en-US" sz="2400" dirty="0">
                <a:solidFill>
                  <a:schemeClr val="tx1"/>
                </a:solidFill>
              </a:rPr>
              <a:t>Muromonab cd3 is a murine monoclonal antibody against the CD3 glycoprotein located near to the T cell receptor on helper T </a:t>
            </a:r>
            <a:r>
              <a:rPr lang="en-US" sz="2400" dirty="0" smtClean="0">
                <a:solidFill>
                  <a:schemeClr val="tx1"/>
                </a:solidFill>
              </a:rPr>
              <a:t>cells. It </a:t>
            </a:r>
            <a:r>
              <a:rPr lang="en-US" sz="2400" dirty="0">
                <a:solidFill>
                  <a:schemeClr val="tx1"/>
                </a:solidFill>
              </a:rPr>
              <a:t>is used for treatment of acute rejection of renal allograft as well as cardiac and hepatic transplantation.</a:t>
            </a:r>
          </a:p>
          <a:p>
            <a:pPr algn="just"/>
            <a:r>
              <a:rPr lang="en-US" sz="2400" b="1" dirty="0" smtClean="0">
                <a:solidFill>
                  <a:schemeClr val="tx1"/>
                </a:solidFill>
              </a:rPr>
              <a:t> </a:t>
            </a:r>
            <a:r>
              <a:rPr lang="en-US" sz="2400" b="1" dirty="0">
                <a:solidFill>
                  <a:schemeClr val="tx1"/>
                </a:solidFill>
              </a:rPr>
              <a:t>Antithymocyte globin (ATG):</a:t>
            </a:r>
            <a:endParaRPr lang="en-US" sz="2400" dirty="0">
              <a:solidFill>
                <a:schemeClr val="tx1"/>
              </a:solidFill>
            </a:endParaRPr>
          </a:p>
          <a:p>
            <a:pPr marL="0" indent="0" algn="just">
              <a:buNone/>
            </a:pPr>
            <a:r>
              <a:rPr lang="en-US" sz="2400" b="1" dirty="0">
                <a:solidFill>
                  <a:schemeClr val="tx1"/>
                </a:solidFill>
              </a:rPr>
              <a:t> </a:t>
            </a:r>
            <a:r>
              <a:rPr lang="en-US" sz="2400" dirty="0">
                <a:solidFill>
                  <a:schemeClr val="tx1"/>
                </a:solidFill>
              </a:rPr>
              <a:t>It is a polyclonal antibody purified from horse or rats immunized with human thymice lymphocytes. It binds to T-</a:t>
            </a:r>
            <a:r>
              <a:rPr lang="en-US" sz="2400" dirty="0" err="1">
                <a:solidFill>
                  <a:schemeClr val="tx1"/>
                </a:solidFill>
              </a:rPr>
              <a:t>lympocytes</a:t>
            </a:r>
            <a:r>
              <a:rPr lang="en-US" sz="2400" dirty="0">
                <a:solidFill>
                  <a:schemeClr val="tx1"/>
                </a:solidFill>
              </a:rPr>
              <a:t> and depletes them. It is a potent immunosuppressant used for suppress acute allograft reject episodes.</a:t>
            </a:r>
          </a:p>
          <a:p>
            <a:pPr marL="0" indent="0" algn="just">
              <a:buNone/>
            </a:pPr>
            <a:r>
              <a:rPr lang="en-US" sz="2400" dirty="0">
                <a:solidFill>
                  <a:schemeClr val="tx1"/>
                </a:solidFill>
              </a:rPr>
              <a:t>Other drugs of this category are:</a:t>
            </a:r>
          </a:p>
          <a:p>
            <a:pPr marL="0" indent="0" algn="just">
              <a:buNone/>
            </a:pPr>
            <a:r>
              <a:rPr lang="en-US" sz="2400" dirty="0">
                <a:solidFill>
                  <a:schemeClr val="tx1"/>
                </a:solidFill>
              </a:rPr>
              <a:t>Rho (D) </a:t>
            </a:r>
            <a:r>
              <a:rPr lang="en-US" sz="2400" dirty="0" smtClean="0">
                <a:solidFill>
                  <a:schemeClr val="tx1"/>
                </a:solidFill>
              </a:rPr>
              <a:t>immune-globin,</a:t>
            </a:r>
            <a:endParaRPr lang="en-US" sz="2400" dirty="0">
              <a:solidFill>
                <a:schemeClr val="tx1"/>
              </a:solidFill>
            </a:endParaRPr>
          </a:p>
          <a:p>
            <a:pPr marL="0" indent="0" algn="just">
              <a:buNone/>
            </a:pPr>
            <a:r>
              <a:rPr lang="en-US" sz="2400" dirty="0">
                <a:solidFill>
                  <a:schemeClr val="tx1"/>
                </a:solidFill>
              </a:rPr>
              <a:t>Efalizumab</a:t>
            </a:r>
          </a:p>
          <a:p>
            <a:endParaRPr lang="en-US" dirty="0"/>
          </a:p>
        </p:txBody>
      </p:sp>
    </p:spTree>
    <p:extLst>
      <p:ext uri="{BB962C8B-B14F-4D97-AF65-F5344CB8AC3E}">
        <p14:creationId xmlns:p14="http://schemas.microsoft.com/office/powerpoint/2010/main" val="34720337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934234"/>
          </a:xfrm>
        </p:spPr>
        <p:txBody>
          <a:bodyPr>
            <a:normAutofit/>
          </a:bodyPr>
          <a:lstStyle/>
          <a:p>
            <a:r>
              <a:rPr lang="en-US" sz="3200" u="sng" dirty="0" smtClean="0">
                <a:solidFill>
                  <a:schemeClr val="accent1">
                    <a:lumMod val="75000"/>
                  </a:schemeClr>
                </a:solidFill>
              </a:rPr>
              <a:t>4)CORTICOSTEROIDS</a:t>
            </a:r>
            <a:endParaRPr lang="en-US" sz="3200" u="sng" dirty="0">
              <a:solidFill>
                <a:schemeClr val="accent1">
                  <a:lumMod val="75000"/>
                </a:schemeClr>
              </a:solidFill>
            </a:endParaRPr>
          </a:p>
        </p:txBody>
      </p:sp>
      <p:sp>
        <p:nvSpPr>
          <p:cNvPr id="3" name="Content Placeholder 2"/>
          <p:cNvSpPr>
            <a:spLocks noGrp="1"/>
          </p:cNvSpPr>
          <p:nvPr>
            <p:ph idx="1"/>
          </p:nvPr>
        </p:nvSpPr>
        <p:spPr>
          <a:xfrm>
            <a:off x="2589212" y="1558344"/>
            <a:ext cx="8915400" cy="4352878"/>
          </a:xfrm>
        </p:spPr>
        <p:txBody>
          <a:bodyPr>
            <a:normAutofit/>
          </a:bodyPr>
          <a:lstStyle/>
          <a:p>
            <a:r>
              <a:rPr lang="en-US" sz="2400" dirty="0">
                <a:solidFill>
                  <a:schemeClr val="tx1"/>
                </a:solidFill>
              </a:rPr>
              <a:t>Multiple mechanisms are involved in the suppression of inflammation by glucocorticoids. Glucocorticoids inhibit the production by multiple cells of factors that are critical in generating the inflammatory response. As a result there is decreased release of vasoactive and chemo-attractive factors diminished secretion of lipolytic and proteolytic enzymes decreased extravasation of leukocytes to areas of injury and ultimately decreased fibrosis</a:t>
            </a:r>
            <a:r>
              <a:rPr lang="en-US" sz="2400" dirty="0" smtClean="0">
                <a:solidFill>
                  <a:schemeClr val="tx1"/>
                </a:solidFill>
              </a:rPr>
              <a:t>.</a:t>
            </a:r>
          </a:p>
          <a:p>
            <a:r>
              <a:rPr lang="en-US" sz="2400" dirty="0">
                <a:solidFill>
                  <a:schemeClr val="tx1"/>
                </a:solidFill>
              </a:rPr>
              <a:t>Key proinflammatory cytokines such as IL-1 and IL-6 are </a:t>
            </a:r>
            <a:r>
              <a:rPr lang="en-US" sz="2400" dirty="0" smtClean="0">
                <a:solidFill>
                  <a:schemeClr val="tx1"/>
                </a:solidFill>
              </a:rPr>
              <a:t>down regulated.</a:t>
            </a:r>
            <a:endParaRPr lang="en-US" sz="2400" dirty="0">
              <a:solidFill>
                <a:schemeClr val="tx1"/>
              </a:solidFill>
            </a:endParaRPr>
          </a:p>
          <a:p>
            <a:endParaRPr lang="en-US" sz="2400" dirty="0">
              <a:solidFill>
                <a:schemeClr val="tx1"/>
              </a:solidFill>
            </a:endParaRPr>
          </a:p>
        </p:txBody>
      </p:sp>
    </p:spTree>
    <p:extLst>
      <p:ext uri="{BB962C8B-B14F-4D97-AF65-F5344CB8AC3E}">
        <p14:creationId xmlns:p14="http://schemas.microsoft.com/office/powerpoint/2010/main" val="35452275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l="24407" t="12735" r="26333"/>
          <a:stretch/>
        </p:blipFill>
        <p:spPr>
          <a:xfrm>
            <a:off x="1738648" y="502277"/>
            <a:ext cx="8834907" cy="6001554"/>
          </a:xfrm>
        </p:spPr>
      </p:pic>
    </p:spTree>
    <p:extLst>
      <p:ext uri="{BB962C8B-B14F-4D97-AF65-F5344CB8AC3E}">
        <p14:creationId xmlns:p14="http://schemas.microsoft.com/office/powerpoint/2010/main" val="6815280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753930"/>
          </a:xfrm>
        </p:spPr>
        <p:txBody>
          <a:bodyPr>
            <a:normAutofit/>
          </a:bodyPr>
          <a:lstStyle/>
          <a:p>
            <a:r>
              <a:rPr lang="en-US" dirty="0" smtClean="0">
                <a:solidFill>
                  <a:schemeClr val="accent1">
                    <a:lumMod val="75000"/>
                  </a:schemeClr>
                </a:solidFill>
              </a:rPr>
              <a:t>       Immunostimulants</a:t>
            </a:r>
            <a:endParaRPr lang="en-US" dirty="0">
              <a:solidFill>
                <a:schemeClr val="accent1">
                  <a:lumMod val="75000"/>
                </a:schemeClr>
              </a:solidFill>
            </a:endParaRPr>
          </a:p>
        </p:txBody>
      </p:sp>
      <p:sp>
        <p:nvSpPr>
          <p:cNvPr id="3" name="Content Placeholder 2"/>
          <p:cNvSpPr>
            <a:spLocks noGrp="1"/>
          </p:cNvSpPr>
          <p:nvPr>
            <p:ph idx="1"/>
          </p:nvPr>
        </p:nvSpPr>
        <p:spPr>
          <a:xfrm>
            <a:off x="2589212" y="1905000"/>
            <a:ext cx="8915400" cy="4006222"/>
          </a:xfrm>
        </p:spPr>
        <p:txBody>
          <a:bodyPr>
            <a:normAutofit fontScale="92500"/>
          </a:bodyPr>
          <a:lstStyle/>
          <a:p>
            <a:r>
              <a:rPr lang="en-US" sz="2400" dirty="0">
                <a:solidFill>
                  <a:schemeClr val="tx1"/>
                </a:solidFill>
              </a:rPr>
              <a:t>Immunostimulants are  substances that  stimulate the immune  system  by  inducing activation  and increasing activity  of  any of  its  components. They are used in disorders includes immunodeficiency diseases, cancer, viral, fungal and certain autoimmune </a:t>
            </a:r>
            <a:r>
              <a:rPr lang="en-US" sz="2400" dirty="0" smtClean="0">
                <a:solidFill>
                  <a:schemeClr val="tx1"/>
                </a:solidFill>
              </a:rPr>
              <a:t>disorders.</a:t>
            </a:r>
          </a:p>
          <a:p>
            <a:pPr marL="0" indent="0" algn="just">
              <a:buNone/>
            </a:pPr>
            <a:r>
              <a:rPr lang="en-US" sz="2400" dirty="0" smtClean="0">
                <a:solidFill>
                  <a:schemeClr val="tx1"/>
                </a:solidFill>
              </a:rPr>
              <a:t>   Immunodeficiency </a:t>
            </a:r>
            <a:r>
              <a:rPr lang="en-US" sz="2400" dirty="0">
                <a:solidFill>
                  <a:schemeClr val="tx1"/>
                </a:solidFill>
              </a:rPr>
              <a:t>disorders </a:t>
            </a:r>
            <a:endParaRPr lang="en-US" sz="2400" dirty="0" smtClean="0">
              <a:solidFill>
                <a:schemeClr val="tx1"/>
              </a:solidFill>
            </a:endParaRPr>
          </a:p>
          <a:p>
            <a:pPr marL="0" indent="0" algn="just">
              <a:buNone/>
            </a:pPr>
            <a:r>
              <a:rPr lang="en-US" sz="2400" dirty="0">
                <a:solidFill>
                  <a:schemeClr val="tx1"/>
                </a:solidFill>
              </a:rPr>
              <a:t> </a:t>
            </a:r>
            <a:r>
              <a:rPr lang="en-US" sz="2400" dirty="0" smtClean="0">
                <a:solidFill>
                  <a:schemeClr val="tx1"/>
                </a:solidFill>
              </a:rPr>
              <a:t>  </a:t>
            </a:r>
            <a:r>
              <a:rPr lang="en-US" sz="2400" dirty="0">
                <a:solidFill>
                  <a:schemeClr val="tx1"/>
                </a:solidFill>
              </a:rPr>
              <a:t>Chronic infections </a:t>
            </a:r>
            <a:endParaRPr lang="en-US" sz="2400" dirty="0" smtClean="0">
              <a:solidFill>
                <a:schemeClr val="tx1"/>
              </a:solidFill>
            </a:endParaRPr>
          </a:p>
          <a:p>
            <a:pPr marL="0" indent="0" algn="just">
              <a:buNone/>
            </a:pPr>
            <a:r>
              <a:rPr lang="en-US" sz="2400" dirty="0" smtClean="0">
                <a:solidFill>
                  <a:schemeClr val="tx1"/>
                </a:solidFill>
              </a:rPr>
              <a:t>   Cancer </a:t>
            </a:r>
            <a:endParaRPr lang="en-US" sz="2400" dirty="0">
              <a:solidFill>
                <a:schemeClr val="tx1"/>
              </a:solidFill>
            </a:endParaRPr>
          </a:p>
          <a:p>
            <a:pPr marL="0" indent="0" algn="just">
              <a:buNone/>
            </a:pPr>
            <a:r>
              <a:rPr lang="en-US" sz="2400" dirty="0" smtClean="0">
                <a:solidFill>
                  <a:schemeClr val="tx1"/>
                </a:solidFill>
              </a:rPr>
              <a:t>   Autoimmunity </a:t>
            </a:r>
          </a:p>
          <a:p>
            <a:pPr marL="0" indent="0" algn="just">
              <a:buNone/>
            </a:pPr>
            <a:r>
              <a:rPr lang="en-US" sz="2400" dirty="0" smtClean="0">
                <a:solidFill>
                  <a:schemeClr val="tx1"/>
                </a:solidFill>
              </a:rPr>
              <a:t>   Organ </a:t>
            </a:r>
            <a:r>
              <a:rPr lang="en-US" sz="2400" dirty="0">
                <a:solidFill>
                  <a:schemeClr val="tx1"/>
                </a:solidFill>
              </a:rPr>
              <a:t>transplantation</a:t>
            </a:r>
          </a:p>
        </p:txBody>
      </p:sp>
    </p:spTree>
    <p:extLst>
      <p:ext uri="{BB962C8B-B14F-4D97-AF65-F5344CB8AC3E}">
        <p14:creationId xmlns:p14="http://schemas.microsoft.com/office/powerpoint/2010/main" val="35617883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l="15663" r="14769" b="7511"/>
          <a:stretch/>
        </p:blipFill>
        <p:spPr>
          <a:xfrm>
            <a:off x="4739425" y="2133600"/>
            <a:ext cx="4675031" cy="3494468"/>
          </a:xfrm>
        </p:spPr>
      </p:pic>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14894" t="2794" r="14859" b="8148"/>
          <a:stretch/>
        </p:blipFill>
        <p:spPr>
          <a:xfrm>
            <a:off x="1687132" y="296214"/>
            <a:ext cx="9259910" cy="6246253"/>
          </a:xfrm>
          <a:prstGeom prst="rect">
            <a:avLst/>
          </a:prstGeom>
        </p:spPr>
      </p:pic>
    </p:spTree>
    <p:extLst>
      <p:ext uri="{BB962C8B-B14F-4D97-AF65-F5344CB8AC3E}">
        <p14:creationId xmlns:p14="http://schemas.microsoft.com/office/powerpoint/2010/main" val="41525835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869839"/>
          </a:xfrm>
        </p:spPr>
        <p:txBody>
          <a:bodyPr>
            <a:normAutofit/>
          </a:bodyPr>
          <a:lstStyle/>
          <a:p>
            <a:r>
              <a:rPr lang="en-US" sz="2800" dirty="0" smtClean="0">
                <a:solidFill>
                  <a:schemeClr val="accent1">
                    <a:lumMod val="75000"/>
                  </a:schemeClr>
                </a:solidFill>
              </a:rPr>
              <a:t>LEVAMISOLE</a:t>
            </a:r>
            <a:endParaRPr lang="en-US" sz="2800" dirty="0">
              <a:solidFill>
                <a:schemeClr val="accent1">
                  <a:lumMod val="75000"/>
                </a:schemeClr>
              </a:solidFill>
            </a:endParaRPr>
          </a:p>
        </p:txBody>
      </p:sp>
      <p:sp>
        <p:nvSpPr>
          <p:cNvPr id="3" name="Content Placeholder 2"/>
          <p:cNvSpPr>
            <a:spLocks noGrp="1"/>
          </p:cNvSpPr>
          <p:nvPr>
            <p:ph idx="1"/>
          </p:nvPr>
        </p:nvSpPr>
        <p:spPr>
          <a:xfrm>
            <a:off x="2589212" y="1648496"/>
            <a:ext cx="8915400" cy="4262726"/>
          </a:xfrm>
        </p:spPr>
        <p:txBody>
          <a:bodyPr>
            <a:noAutofit/>
          </a:bodyPr>
          <a:lstStyle/>
          <a:p>
            <a:r>
              <a:rPr lang="en-US" sz="2400" dirty="0">
                <a:solidFill>
                  <a:schemeClr val="tx1"/>
                </a:solidFill>
              </a:rPr>
              <a:t>Levamisole was synthesized originally as an anthelmintic. It stores the depressed immune function of B lymphocytes, T lymphocytes, Monocytes and Macrophages. It targets at stimulation of phagocytosis and stimulation of regulatory T cells to restore homeostasis in a perturbed immune system. </a:t>
            </a:r>
            <a:endParaRPr lang="en-US" sz="2400" dirty="0" smtClean="0">
              <a:solidFill>
                <a:schemeClr val="tx1"/>
              </a:solidFill>
            </a:endParaRPr>
          </a:p>
          <a:p>
            <a:r>
              <a:rPr lang="en-US" sz="2400" b="1" dirty="0" smtClean="0">
                <a:solidFill>
                  <a:schemeClr val="accent1">
                    <a:lumMod val="75000"/>
                  </a:schemeClr>
                </a:solidFill>
              </a:rPr>
              <a:t>Therapeutic </a:t>
            </a:r>
            <a:r>
              <a:rPr lang="en-US" sz="2400" b="1" dirty="0">
                <a:solidFill>
                  <a:schemeClr val="accent1">
                    <a:lumMod val="75000"/>
                  </a:schemeClr>
                </a:solidFill>
              </a:rPr>
              <a:t>uses: </a:t>
            </a:r>
            <a:r>
              <a:rPr lang="en-US" sz="2400" dirty="0">
                <a:solidFill>
                  <a:schemeClr val="tx1"/>
                </a:solidFill>
              </a:rPr>
              <a:t>Adjuvant therapy with 5- fluorouracil colon cancer, agranulocytosis. Used to treat immunodeficiency associated with Hodgkin disease. </a:t>
            </a:r>
            <a:endParaRPr lang="en-US" sz="2400" dirty="0" smtClean="0">
              <a:solidFill>
                <a:schemeClr val="tx1"/>
              </a:solidFill>
            </a:endParaRPr>
          </a:p>
          <a:p>
            <a:r>
              <a:rPr lang="en-US" sz="2400" b="1" dirty="0" smtClean="0">
                <a:solidFill>
                  <a:schemeClr val="accent1">
                    <a:lumMod val="75000"/>
                  </a:schemeClr>
                </a:solidFill>
              </a:rPr>
              <a:t>Adverse </a:t>
            </a:r>
            <a:r>
              <a:rPr lang="en-US" sz="2400" b="1" dirty="0">
                <a:solidFill>
                  <a:schemeClr val="accent1">
                    <a:lumMod val="75000"/>
                  </a:schemeClr>
                </a:solidFill>
              </a:rPr>
              <a:t>Reactions</a:t>
            </a:r>
            <a:r>
              <a:rPr lang="en-US" sz="2400" dirty="0">
                <a:solidFill>
                  <a:schemeClr val="tx1"/>
                </a:solidFill>
              </a:rPr>
              <a:t>: Flu like symptoms, allergic manifestation, nausea and muscle pain.</a:t>
            </a:r>
          </a:p>
        </p:txBody>
      </p:sp>
    </p:spTree>
    <p:extLst>
      <p:ext uri="{BB962C8B-B14F-4D97-AF65-F5344CB8AC3E}">
        <p14:creationId xmlns:p14="http://schemas.microsoft.com/office/powerpoint/2010/main" val="34811804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9212" y="270456"/>
            <a:ext cx="8911687" cy="1197736"/>
          </a:xfrm>
        </p:spPr>
        <p:txBody>
          <a:bodyPr>
            <a:normAutofit/>
          </a:bodyPr>
          <a:lstStyle/>
          <a:p>
            <a:r>
              <a:rPr lang="en-US" sz="3200" dirty="0" smtClean="0">
                <a:solidFill>
                  <a:schemeClr val="accent1">
                    <a:lumMod val="75000"/>
                  </a:schemeClr>
                </a:solidFill>
              </a:rPr>
              <a:t>          </a:t>
            </a:r>
            <a:br>
              <a:rPr lang="en-US" sz="3200" dirty="0" smtClean="0">
                <a:solidFill>
                  <a:schemeClr val="accent1">
                    <a:lumMod val="75000"/>
                  </a:schemeClr>
                </a:solidFill>
              </a:rPr>
            </a:br>
            <a:r>
              <a:rPr lang="en-US" sz="3200" dirty="0">
                <a:solidFill>
                  <a:schemeClr val="accent1">
                    <a:lumMod val="75000"/>
                  </a:schemeClr>
                </a:solidFill>
              </a:rPr>
              <a:t> </a:t>
            </a:r>
            <a:r>
              <a:rPr lang="en-US" sz="3200" dirty="0" smtClean="0">
                <a:solidFill>
                  <a:schemeClr val="accent1">
                    <a:lumMod val="75000"/>
                  </a:schemeClr>
                </a:solidFill>
              </a:rPr>
              <a:t>           Immunomodulators</a:t>
            </a:r>
            <a:endParaRPr lang="en-US" sz="3200" dirty="0">
              <a:solidFill>
                <a:schemeClr val="accent1">
                  <a:lumMod val="75000"/>
                </a:schemeClr>
              </a:solidFill>
            </a:endParaRPr>
          </a:p>
        </p:txBody>
      </p:sp>
      <p:sp>
        <p:nvSpPr>
          <p:cNvPr id="3" name="Content Placeholder 2"/>
          <p:cNvSpPr>
            <a:spLocks noGrp="1"/>
          </p:cNvSpPr>
          <p:nvPr>
            <p:ph idx="1"/>
          </p:nvPr>
        </p:nvSpPr>
        <p:spPr>
          <a:xfrm>
            <a:off x="2589212" y="1712890"/>
            <a:ext cx="8915400" cy="4803820"/>
          </a:xfrm>
        </p:spPr>
        <p:txBody>
          <a:bodyPr>
            <a:normAutofit lnSpcReduction="10000"/>
          </a:bodyPr>
          <a:lstStyle/>
          <a:p>
            <a:r>
              <a:rPr lang="en-US" sz="2400" dirty="0">
                <a:solidFill>
                  <a:schemeClr val="tx1"/>
                </a:solidFill>
              </a:rPr>
              <a:t>Immunomodulation is the process of modifying an immune response in a positive or negative manner by administration of a drug or compound</a:t>
            </a:r>
            <a:r>
              <a:rPr lang="en-US" sz="2400" dirty="0" smtClean="0">
                <a:solidFill>
                  <a:schemeClr val="tx1"/>
                </a:solidFill>
              </a:rPr>
              <a:t>.</a:t>
            </a:r>
          </a:p>
          <a:p>
            <a:pPr algn="just"/>
            <a:r>
              <a:rPr lang="en-US" sz="2400" dirty="0">
                <a:solidFill>
                  <a:schemeClr val="tx1"/>
                </a:solidFill>
              </a:rPr>
              <a:t>All drugs which modify immune response generally categorized as immunomodulators. These can either function as:</a:t>
            </a:r>
          </a:p>
          <a:p>
            <a:pPr algn="just">
              <a:buNone/>
            </a:pPr>
            <a:r>
              <a:rPr lang="en-US" sz="2400" dirty="0">
                <a:solidFill>
                  <a:schemeClr val="tx1"/>
                </a:solidFill>
              </a:rPr>
              <a:t>                  1. </a:t>
            </a:r>
            <a:r>
              <a:rPr lang="en-US" sz="2400" dirty="0" smtClean="0">
                <a:solidFill>
                  <a:schemeClr val="tx1"/>
                </a:solidFill>
              </a:rPr>
              <a:t>Immunosuppressant.</a:t>
            </a:r>
            <a:endParaRPr lang="en-US" sz="2400" dirty="0">
              <a:solidFill>
                <a:schemeClr val="tx1"/>
              </a:solidFill>
            </a:endParaRPr>
          </a:p>
          <a:p>
            <a:pPr algn="just">
              <a:buNone/>
            </a:pPr>
            <a:r>
              <a:rPr lang="en-US" sz="2400" dirty="0">
                <a:solidFill>
                  <a:schemeClr val="tx1"/>
                </a:solidFill>
              </a:rPr>
              <a:t>                  2. Immunostimulants.</a:t>
            </a:r>
          </a:p>
          <a:p>
            <a:r>
              <a:rPr lang="en-US" sz="2400" dirty="0">
                <a:solidFill>
                  <a:schemeClr val="tx1"/>
                </a:solidFill>
              </a:rPr>
              <a:t>Some of these can have both the properties depending on which component of immune response they affect. There is also an upcoming generation of </a:t>
            </a:r>
            <a:r>
              <a:rPr lang="en-US" sz="2400" dirty="0" smtClean="0">
                <a:solidFill>
                  <a:schemeClr val="tx1"/>
                </a:solidFill>
              </a:rPr>
              <a:t>immunosuppressant </a:t>
            </a:r>
            <a:r>
              <a:rPr lang="en-US" sz="2400" dirty="0">
                <a:solidFill>
                  <a:schemeClr val="tx1"/>
                </a:solidFill>
              </a:rPr>
              <a:t>called</a:t>
            </a:r>
            <a:r>
              <a:rPr lang="en-US" sz="2400" b="1" dirty="0">
                <a:solidFill>
                  <a:schemeClr val="tx1"/>
                </a:solidFill>
              </a:rPr>
              <a:t> tolerogens</a:t>
            </a:r>
            <a:r>
              <a:rPr lang="en-US" sz="2400" dirty="0" smtClean="0">
                <a:solidFill>
                  <a:schemeClr val="tx1"/>
                </a:solidFill>
              </a:rPr>
              <a:t>.</a:t>
            </a:r>
          </a:p>
          <a:p>
            <a:endParaRPr lang="en-US" sz="2400" dirty="0"/>
          </a:p>
          <a:p>
            <a:pPr>
              <a:buNone/>
            </a:pPr>
            <a:r>
              <a:rPr lang="en-US" dirty="0"/>
              <a:t> </a:t>
            </a:r>
          </a:p>
          <a:p>
            <a:endParaRPr lang="en-US" dirty="0"/>
          </a:p>
        </p:txBody>
      </p:sp>
    </p:spTree>
    <p:extLst>
      <p:ext uri="{BB962C8B-B14F-4D97-AF65-F5344CB8AC3E}">
        <p14:creationId xmlns:p14="http://schemas.microsoft.com/office/powerpoint/2010/main" val="39761320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708338"/>
            <a:ext cx="8911687" cy="965916"/>
          </a:xfrm>
        </p:spPr>
        <p:txBody>
          <a:bodyPr>
            <a:normAutofit/>
          </a:bodyPr>
          <a:lstStyle/>
          <a:p>
            <a:r>
              <a:rPr lang="en-US" sz="2800" dirty="0" smtClean="0">
                <a:solidFill>
                  <a:schemeClr val="accent1">
                    <a:lumMod val="75000"/>
                  </a:schemeClr>
                </a:solidFill>
              </a:rPr>
              <a:t>Bacillus </a:t>
            </a:r>
            <a:r>
              <a:rPr lang="en-US" sz="2800" dirty="0">
                <a:solidFill>
                  <a:schemeClr val="accent1">
                    <a:lumMod val="75000"/>
                  </a:schemeClr>
                </a:solidFill>
              </a:rPr>
              <a:t>C</a:t>
            </a:r>
            <a:r>
              <a:rPr lang="en-US" sz="2800" dirty="0" smtClean="0">
                <a:solidFill>
                  <a:schemeClr val="accent1">
                    <a:lumMod val="75000"/>
                  </a:schemeClr>
                </a:solidFill>
              </a:rPr>
              <a:t>almette Guerin (BCG)</a:t>
            </a:r>
            <a:endParaRPr lang="en-US" sz="2800" dirty="0">
              <a:solidFill>
                <a:schemeClr val="accent1">
                  <a:lumMod val="75000"/>
                </a:schemeClr>
              </a:solidFill>
            </a:endParaRPr>
          </a:p>
        </p:txBody>
      </p:sp>
      <p:sp>
        <p:nvSpPr>
          <p:cNvPr id="3" name="Content Placeholder 2"/>
          <p:cNvSpPr>
            <a:spLocks noGrp="1"/>
          </p:cNvSpPr>
          <p:nvPr>
            <p:ph idx="1"/>
          </p:nvPr>
        </p:nvSpPr>
        <p:spPr/>
        <p:txBody>
          <a:bodyPr>
            <a:normAutofit/>
          </a:bodyPr>
          <a:lstStyle/>
          <a:p>
            <a:r>
              <a:rPr lang="en-US" sz="2400" dirty="0" smtClean="0">
                <a:solidFill>
                  <a:schemeClr val="tx1"/>
                </a:solidFill>
              </a:rPr>
              <a:t>Live</a:t>
            </a:r>
            <a:r>
              <a:rPr lang="en-US" sz="2400" dirty="0">
                <a:solidFill>
                  <a:schemeClr val="tx1"/>
                </a:solidFill>
              </a:rPr>
              <a:t>, attenuated culture of BCG strain of Mycobacterium </a:t>
            </a:r>
            <a:r>
              <a:rPr lang="en-US" sz="2400" dirty="0" err="1">
                <a:solidFill>
                  <a:schemeClr val="tx1"/>
                </a:solidFill>
              </a:rPr>
              <a:t>Bovis</a:t>
            </a:r>
            <a:r>
              <a:rPr lang="en-US" sz="2400" dirty="0">
                <a:solidFill>
                  <a:schemeClr val="tx1"/>
                </a:solidFill>
              </a:rPr>
              <a:t> </a:t>
            </a:r>
            <a:endParaRPr lang="en-US" sz="2400" dirty="0" smtClean="0">
              <a:solidFill>
                <a:schemeClr val="tx1"/>
              </a:solidFill>
            </a:endParaRPr>
          </a:p>
          <a:p>
            <a:r>
              <a:rPr lang="en-US" sz="2400" b="1" dirty="0" smtClean="0">
                <a:solidFill>
                  <a:schemeClr val="accent1">
                    <a:lumMod val="75000"/>
                  </a:schemeClr>
                </a:solidFill>
              </a:rPr>
              <a:t>Mechanism </a:t>
            </a:r>
            <a:r>
              <a:rPr lang="en-US" sz="2400" b="1" dirty="0">
                <a:solidFill>
                  <a:schemeClr val="accent1">
                    <a:lumMod val="75000"/>
                  </a:schemeClr>
                </a:solidFill>
              </a:rPr>
              <a:t>of action: </a:t>
            </a:r>
            <a:r>
              <a:rPr lang="en-US" sz="2400" dirty="0">
                <a:solidFill>
                  <a:schemeClr val="tx1"/>
                </a:solidFill>
              </a:rPr>
              <a:t>Induces  granulomatous  reaction  at  the site of administration. It causes  activation  of  macrophages  to make them  more effective killer cells. Tried as an </a:t>
            </a:r>
            <a:r>
              <a:rPr lang="en-US" sz="2400" dirty="0" smtClean="0">
                <a:solidFill>
                  <a:schemeClr val="tx1"/>
                </a:solidFill>
              </a:rPr>
              <a:t>adjuvants</a:t>
            </a:r>
          </a:p>
          <a:p>
            <a:r>
              <a:rPr lang="en-US" sz="2400" dirty="0" smtClean="0">
                <a:solidFill>
                  <a:schemeClr val="tx1"/>
                </a:solidFill>
              </a:rPr>
              <a:t> </a:t>
            </a:r>
            <a:r>
              <a:rPr lang="en-US" sz="2400" b="1" dirty="0">
                <a:solidFill>
                  <a:schemeClr val="accent1">
                    <a:lumMod val="75000"/>
                  </a:schemeClr>
                </a:solidFill>
              </a:rPr>
              <a:t>Therapeutic uses: </a:t>
            </a:r>
            <a:r>
              <a:rPr lang="en-US" sz="2400" dirty="0">
                <a:solidFill>
                  <a:schemeClr val="tx1"/>
                </a:solidFill>
              </a:rPr>
              <a:t>Treatment and prophylaxis of Bladder </a:t>
            </a:r>
            <a:r>
              <a:rPr lang="en-US" sz="2400" dirty="0" smtClean="0">
                <a:solidFill>
                  <a:schemeClr val="tx1"/>
                </a:solidFill>
              </a:rPr>
              <a:t>Carcinoma</a:t>
            </a:r>
          </a:p>
          <a:p>
            <a:r>
              <a:rPr lang="en-US" sz="2400" dirty="0" smtClean="0">
                <a:solidFill>
                  <a:schemeClr val="tx1"/>
                </a:solidFill>
              </a:rPr>
              <a:t> </a:t>
            </a:r>
            <a:r>
              <a:rPr lang="en-US" sz="2400" b="1" dirty="0">
                <a:solidFill>
                  <a:schemeClr val="accent1">
                    <a:lumMod val="75000"/>
                  </a:schemeClr>
                </a:solidFill>
              </a:rPr>
              <a:t>Adverse Reactions: </a:t>
            </a:r>
            <a:r>
              <a:rPr lang="en-US" sz="2400" dirty="0">
                <a:solidFill>
                  <a:schemeClr val="tx1"/>
                </a:solidFill>
              </a:rPr>
              <a:t>Hypersensitivity shock </a:t>
            </a:r>
            <a:r>
              <a:rPr lang="en-US" sz="2400" dirty="0" smtClean="0">
                <a:solidFill>
                  <a:schemeClr val="tx1"/>
                </a:solidFill>
              </a:rPr>
              <a:t>chills</a:t>
            </a:r>
            <a:endParaRPr lang="en-US" sz="2400" dirty="0">
              <a:solidFill>
                <a:schemeClr val="tx1"/>
              </a:solidFill>
            </a:endParaRPr>
          </a:p>
        </p:txBody>
      </p:sp>
    </p:spTree>
    <p:extLst>
      <p:ext uri="{BB962C8B-B14F-4D97-AF65-F5344CB8AC3E}">
        <p14:creationId xmlns:p14="http://schemas.microsoft.com/office/powerpoint/2010/main" val="16351218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solidFill>
                  <a:schemeClr val="accent1">
                    <a:lumMod val="75000"/>
                  </a:schemeClr>
                </a:solidFill>
              </a:rPr>
              <a:t>RECOMBINANT CYTOKINES</a:t>
            </a:r>
            <a:endParaRPr lang="en-US" sz="2800" dirty="0">
              <a:solidFill>
                <a:schemeClr val="accent1">
                  <a:lumMod val="75000"/>
                </a:schemeClr>
              </a:solidFill>
            </a:endParaRPr>
          </a:p>
        </p:txBody>
      </p:sp>
      <p:sp>
        <p:nvSpPr>
          <p:cNvPr id="3" name="Content Placeholder 2"/>
          <p:cNvSpPr>
            <a:spLocks noGrp="1"/>
          </p:cNvSpPr>
          <p:nvPr>
            <p:ph idx="1"/>
          </p:nvPr>
        </p:nvSpPr>
        <p:spPr>
          <a:xfrm>
            <a:off x="2589212" y="1661375"/>
            <a:ext cx="8915400" cy="4249847"/>
          </a:xfrm>
        </p:spPr>
        <p:txBody>
          <a:bodyPr>
            <a:normAutofit fontScale="92500" lnSpcReduction="10000"/>
          </a:bodyPr>
          <a:lstStyle/>
          <a:p>
            <a:r>
              <a:rPr lang="en-US" sz="2400" dirty="0">
                <a:solidFill>
                  <a:schemeClr val="tx1"/>
                </a:solidFill>
              </a:rPr>
              <a:t>These are now use by rDNA technology Application in treatment of viral infection, autoimmune and neoplastic </a:t>
            </a:r>
            <a:r>
              <a:rPr lang="en-US" sz="2400" dirty="0" smtClean="0">
                <a:solidFill>
                  <a:schemeClr val="tx1"/>
                </a:solidFill>
              </a:rPr>
              <a:t>diseases</a:t>
            </a:r>
          </a:p>
          <a:p>
            <a:pPr marL="0" indent="0">
              <a:buNone/>
            </a:pPr>
            <a:r>
              <a:rPr lang="en-US" sz="2400" dirty="0" smtClean="0">
                <a:solidFill>
                  <a:schemeClr val="tx1"/>
                </a:solidFill>
              </a:rPr>
              <a:t> </a:t>
            </a:r>
            <a:r>
              <a:rPr lang="en-US" sz="2400" b="1" dirty="0" smtClean="0">
                <a:solidFill>
                  <a:schemeClr val="accent1">
                    <a:lumMod val="75000"/>
                  </a:schemeClr>
                </a:solidFill>
              </a:rPr>
              <a:t>INTERFERONS </a:t>
            </a:r>
          </a:p>
          <a:p>
            <a:pPr>
              <a:buFont typeface="Arial" panose="020B0604020202020204" pitchFamily="34" charset="0"/>
              <a:buChar char="•"/>
            </a:pPr>
            <a:r>
              <a:rPr lang="en-US" sz="2400" dirty="0" smtClean="0">
                <a:solidFill>
                  <a:schemeClr val="tx1"/>
                </a:solidFill>
              </a:rPr>
              <a:t> Antiviral </a:t>
            </a:r>
          </a:p>
          <a:p>
            <a:pPr>
              <a:buFont typeface="Arial" panose="020B0604020202020204" pitchFamily="34" charset="0"/>
              <a:buChar char="•"/>
            </a:pPr>
            <a:r>
              <a:rPr lang="en-US" sz="2400" dirty="0" smtClean="0">
                <a:solidFill>
                  <a:schemeClr val="tx1"/>
                </a:solidFill>
              </a:rPr>
              <a:t> Anti neoplastic</a:t>
            </a:r>
          </a:p>
          <a:p>
            <a:pPr>
              <a:buFont typeface="Arial" panose="020B0604020202020204" pitchFamily="34" charset="0"/>
              <a:buChar char="•"/>
            </a:pPr>
            <a:r>
              <a:rPr lang="en-US" sz="2400" dirty="0" smtClean="0">
                <a:solidFill>
                  <a:schemeClr val="tx1"/>
                </a:solidFill>
              </a:rPr>
              <a:t> Immunomodulatory activity</a:t>
            </a:r>
          </a:p>
          <a:p>
            <a:pPr>
              <a:buFont typeface="Arial" panose="020B0604020202020204" pitchFamily="34" charset="0"/>
              <a:buChar char="•"/>
            </a:pPr>
            <a:r>
              <a:rPr lang="en-US" sz="2400" dirty="0" smtClean="0">
                <a:solidFill>
                  <a:schemeClr val="tx1"/>
                </a:solidFill>
              </a:rPr>
              <a:t> Bind </a:t>
            </a:r>
            <a:r>
              <a:rPr lang="en-US" sz="2400" dirty="0">
                <a:solidFill>
                  <a:schemeClr val="tx1"/>
                </a:solidFill>
              </a:rPr>
              <a:t>to cell surface receptors and initiates intracellular </a:t>
            </a:r>
            <a:r>
              <a:rPr lang="en-US" sz="2400" dirty="0" smtClean="0">
                <a:solidFill>
                  <a:schemeClr val="tx1"/>
                </a:solidFill>
              </a:rPr>
              <a:t>events</a:t>
            </a:r>
          </a:p>
          <a:p>
            <a:pPr>
              <a:buFont typeface="Arial" panose="020B0604020202020204" pitchFamily="34" charset="0"/>
              <a:buChar char="•"/>
            </a:pPr>
            <a:r>
              <a:rPr lang="en-US" sz="2400" dirty="0" smtClean="0">
                <a:solidFill>
                  <a:schemeClr val="tx1"/>
                </a:solidFill>
              </a:rPr>
              <a:t> </a:t>
            </a:r>
            <a:r>
              <a:rPr lang="en-US" sz="2400" dirty="0">
                <a:solidFill>
                  <a:schemeClr val="tx1"/>
                </a:solidFill>
              </a:rPr>
              <a:t>Enzyme induction </a:t>
            </a:r>
          </a:p>
          <a:p>
            <a:pPr>
              <a:buFont typeface="Arial" panose="020B0604020202020204" pitchFamily="34" charset="0"/>
              <a:buChar char="•"/>
            </a:pPr>
            <a:r>
              <a:rPr lang="en-US" sz="2400" dirty="0" smtClean="0">
                <a:solidFill>
                  <a:schemeClr val="tx1"/>
                </a:solidFill>
              </a:rPr>
              <a:t>Enhancement </a:t>
            </a:r>
            <a:r>
              <a:rPr lang="en-US" sz="2400" dirty="0">
                <a:solidFill>
                  <a:schemeClr val="tx1"/>
                </a:solidFill>
              </a:rPr>
              <a:t>of immune activities </a:t>
            </a:r>
          </a:p>
          <a:p>
            <a:pPr>
              <a:buFont typeface="Arial" panose="020B0604020202020204" pitchFamily="34" charset="0"/>
              <a:buChar char="•"/>
            </a:pPr>
            <a:r>
              <a:rPr lang="en-US" sz="2400" dirty="0" smtClean="0">
                <a:solidFill>
                  <a:schemeClr val="tx1"/>
                </a:solidFill>
              </a:rPr>
              <a:t>Increased </a:t>
            </a:r>
            <a:r>
              <a:rPr lang="en-US" sz="2400" dirty="0">
                <a:solidFill>
                  <a:schemeClr val="tx1"/>
                </a:solidFill>
              </a:rPr>
              <a:t>phagocytosis</a:t>
            </a:r>
          </a:p>
        </p:txBody>
      </p:sp>
    </p:spTree>
    <p:extLst>
      <p:ext uri="{BB962C8B-B14F-4D97-AF65-F5344CB8AC3E}">
        <p14:creationId xmlns:p14="http://schemas.microsoft.com/office/powerpoint/2010/main" val="8242644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09"/>
            <a:ext cx="8911687" cy="779687"/>
          </a:xfrm>
        </p:spPr>
        <p:txBody>
          <a:bodyPr>
            <a:normAutofit/>
          </a:bodyPr>
          <a:lstStyle/>
          <a:p>
            <a:r>
              <a:rPr lang="en-US" sz="2800" dirty="0" smtClean="0">
                <a:solidFill>
                  <a:schemeClr val="accent1">
                    <a:lumMod val="75000"/>
                  </a:schemeClr>
                </a:solidFill>
              </a:rPr>
              <a:t>INTERFERON </a:t>
            </a:r>
            <a:r>
              <a:rPr lang="el-GR" sz="2800" dirty="0" smtClean="0">
                <a:solidFill>
                  <a:schemeClr val="accent1">
                    <a:lumMod val="75000"/>
                  </a:schemeClr>
                </a:solidFill>
              </a:rPr>
              <a:t>α</a:t>
            </a:r>
            <a:r>
              <a:rPr lang="en-US" sz="2800" dirty="0" smtClean="0">
                <a:solidFill>
                  <a:schemeClr val="accent1">
                    <a:lumMod val="75000"/>
                  </a:schemeClr>
                </a:solidFill>
              </a:rPr>
              <a:t>-2B</a:t>
            </a:r>
            <a:endParaRPr lang="en-US" sz="2800" dirty="0">
              <a:solidFill>
                <a:schemeClr val="accent1">
                  <a:lumMod val="75000"/>
                </a:schemeClr>
              </a:solidFill>
            </a:endParaRPr>
          </a:p>
        </p:txBody>
      </p:sp>
      <p:sp>
        <p:nvSpPr>
          <p:cNvPr id="3" name="Content Placeholder 2"/>
          <p:cNvSpPr>
            <a:spLocks noGrp="1"/>
          </p:cNvSpPr>
          <p:nvPr>
            <p:ph idx="1"/>
          </p:nvPr>
        </p:nvSpPr>
        <p:spPr>
          <a:xfrm>
            <a:off x="2589212" y="1571223"/>
            <a:ext cx="8915400" cy="4339999"/>
          </a:xfrm>
        </p:spPr>
        <p:txBody>
          <a:bodyPr>
            <a:normAutofit/>
          </a:bodyPr>
          <a:lstStyle/>
          <a:p>
            <a:r>
              <a:rPr lang="en-US" sz="2400" b="1" dirty="0" smtClean="0">
                <a:solidFill>
                  <a:schemeClr val="accent1">
                    <a:lumMod val="75000"/>
                  </a:schemeClr>
                </a:solidFill>
              </a:rPr>
              <a:t>Mechanism </a:t>
            </a:r>
            <a:r>
              <a:rPr lang="en-US" sz="2400" b="1" dirty="0">
                <a:solidFill>
                  <a:schemeClr val="accent1">
                    <a:lumMod val="75000"/>
                  </a:schemeClr>
                </a:solidFill>
              </a:rPr>
              <a:t>of action: </a:t>
            </a:r>
            <a:r>
              <a:rPr lang="en-US" sz="2400" dirty="0">
                <a:solidFill>
                  <a:schemeClr val="tx1"/>
                </a:solidFill>
              </a:rPr>
              <a:t>Interferon alfa-2b inhibits virus replication in virus-infected cells and suppresses cell proliferation; although the exact mechanism of action of ribavirin is not known, it has antiviral inhibitory activity against respiratory syncytial virus, influenza virus, and herpes simplex virus.</a:t>
            </a:r>
          </a:p>
          <a:p>
            <a:r>
              <a:rPr lang="en-US" sz="2400" b="1" dirty="0">
                <a:solidFill>
                  <a:schemeClr val="accent1">
                    <a:lumMod val="75000"/>
                  </a:schemeClr>
                </a:solidFill>
              </a:rPr>
              <a:t>Therapeutic </a:t>
            </a:r>
            <a:r>
              <a:rPr lang="en-US" sz="2400" b="1" dirty="0" smtClean="0">
                <a:solidFill>
                  <a:schemeClr val="accent1">
                    <a:lumMod val="75000"/>
                  </a:schemeClr>
                </a:solidFill>
              </a:rPr>
              <a:t>uses: </a:t>
            </a:r>
            <a:r>
              <a:rPr lang="en-US" sz="2400" dirty="0">
                <a:solidFill>
                  <a:schemeClr val="tx1"/>
                </a:solidFill>
              </a:rPr>
              <a:t>Hairy cell leukemia Malignant melanoma Hepatitis B</a:t>
            </a:r>
          </a:p>
          <a:p>
            <a:r>
              <a:rPr lang="en-US" sz="2400" b="1" dirty="0">
                <a:solidFill>
                  <a:schemeClr val="accent1">
                    <a:lumMod val="75000"/>
                  </a:schemeClr>
                </a:solidFill>
              </a:rPr>
              <a:t>Adverse </a:t>
            </a:r>
            <a:r>
              <a:rPr lang="en-US" sz="2400" b="1" dirty="0" smtClean="0">
                <a:solidFill>
                  <a:schemeClr val="accent1">
                    <a:lumMod val="75000"/>
                  </a:schemeClr>
                </a:solidFill>
              </a:rPr>
              <a:t>Reactions</a:t>
            </a:r>
            <a:r>
              <a:rPr lang="en-US" sz="2400" b="1" dirty="0">
                <a:solidFill>
                  <a:schemeClr val="accent1">
                    <a:lumMod val="75000"/>
                  </a:schemeClr>
                </a:solidFill>
              </a:rPr>
              <a:t>: </a:t>
            </a:r>
            <a:r>
              <a:rPr lang="en-US" sz="2400" dirty="0">
                <a:solidFill>
                  <a:schemeClr val="tx1"/>
                </a:solidFill>
              </a:rPr>
              <a:t>Flu like symptoms – Fever, chills, headache CVS </a:t>
            </a:r>
            <a:r>
              <a:rPr lang="en-US" sz="2400" dirty="0" smtClean="0">
                <a:solidFill>
                  <a:schemeClr val="tx1"/>
                </a:solidFill>
              </a:rPr>
              <a:t>Hypotension</a:t>
            </a:r>
            <a:r>
              <a:rPr lang="en-US" sz="2400" dirty="0">
                <a:solidFill>
                  <a:schemeClr val="tx1"/>
                </a:solidFill>
              </a:rPr>
              <a:t>, Arrhythmia CNS- Depression, Confusion</a:t>
            </a:r>
          </a:p>
        </p:txBody>
      </p:sp>
    </p:spTree>
    <p:extLst>
      <p:ext uri="{BB962C8B-B14F-4D97-AF65-F5344CB8AC3E}">
        <p14:creationId xmlns:p14="http://schemas.microsoft.com/office/powerpoint/2010/main" val="38605109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827314"/>
            <a:ext cx="8911687" cy="1077686"/>
          </a:xfrm>
        </p:spPr>
        <p:txBody>
          <a:bodyPr>
            <a:normAutofit/>
          </a:bodyPr>
          <a:lstStyle/>
          <a:p>
            <a:r>
              <a:rPr lang="en-US" sz="2800" dirty="0" smtClean="0">
                <a:solidFill>
                  <a:schemeClr val="accent1">
                    <a:lumMod val="75000"/>
                  </a:schemeClr>
                </a:solidFill>
              </a:rPr>
              <a:t>INTRERLEUKIN</a:t>
            </a:r>
            <a:endParaRPr lang="en-US" sz="2800" dirty="0">
              <a:solidFill>
                <a:schemeClr val="accent1">
                  <a:lumMod val="75000"/>
                </a:schemeClr>
              </a:solidFill>
            </a:endParaRPr>
          </a:p>
        </p:txBody>
      </p:sp>
      <p:sp>
        <p:nvSpPr>
          <p:cNvPr id="3" name="Content Placeholder 2"/>
          <p:cNvSpPr>
            <a:spLocks noGrp="1"/>
          </p:cNvSpPr>
          <p:nvPr>
            <p:ph idx="1"/>
          </p:nvPr>
        </p:nvSpPr>
        <p:spPr>
          <a:xfrm>
            <a:off x="2589212" y="1611086"/>
            <a:ext cx="8915400" cy="4300136"/>
          </a:xfrm>
        </p:spPr>
        <p:txBody>
          <a:bodyPr>
            <a:normAutofit/>
          </a:bodyPr>
          <a:lstStyle/>
          <a:p>
            <a:r>
              <a:rPr lang="en-US" sz="2400" dirty="0">
                <a:solidFill>
                  <a:schemeClr val="tx1"/>
                </a:solidFill>
              </a:rPr>
              <a:t>It is a protein that regulates the activities of white blood cells (leukocytes, often lymphocytes) that are responsible for immunity. IL-2 is part of the body's natural response to microbial infection, and in discriminating between foreign ("non-self") and "self". IL-2 mediates its effects by binding to IL-2 receptors, which are expressed by lymphocytes. </a:t>
            </a:r>
            <a:endParaRPr lang="en-US" sz="2400" dirty="0" smtClean="0">
              <a:solidFill>
                <a:schemeClr val="tx1"/>
              </a:solidFill>
            </a:endParaRPr>
          </a:p>
          <a:p>
            <a:r>
              <a:rPr lang="en-US" sz="2400" b="1" dirty="0" smtClean="0">
                <a:solidFill>
                  <a:schemeClr val="accent1">
                    <a:lumMod val="75000"/>
                  </a:schemeClr>
                </a:solidFill>
              </a:rPr>
              <a:t>Therapeutic </a:t>
            </a:r>
            <a:r>
              <a:rPr lang="en-US" sz="2400" b="1" dirty="0">
                <a:solidFill>
                  <a:schemeClr val="accent1">
                    <a:lumMod val="75000"/>
                  </a:schemeClr>
                </a:solidFill>
              </a:rPr>
              <a:t>uses: </a:t>
            </a:r>
            <a:r>
              <a:rPr lang="en-US" sz="2400" dirty="0">
                <a:solidFill>
                  <a:schemeClr val="tx1"/>
                </a:solidFill>
              </a:rPr>
              <a:t>Metastatic renal cell carcinoma Melanoma Toxicity Hypotension</a:t>
            </a:r>
          </a:p>
        </p:txBody>
      </p:sp>
    </p:spTree>
    <p:extLst>
      <p:ext uri="{BB962C8B-B14F-4D97-AF65-F5344CB8AC3E}">
        <p14:creationId xmlns:p14="http://schemas.microsoft.com/office/powerpoint/2010/main" val="6325194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856347"/>
          </a:xfrm>
        </p:spPr>
        <p:txBody>
          <a:bodyPr/>
          <a:lstStyle/>
          <a:p>
            <a:r>
              <a:rPr lang="en-US" dirty="0" smtClean="0">
                <a:solidFill>
                  <a:schemeClr val="accent1">
                    <a:lumMod val="75000"/>
                  </a:schemeClr>
                </a:solidFill>
              </a:rPr>
              <a:t>THALIDOMIDE</a:t>
            </a:r>
            <a:endParaRPr lang="en-US" dirty="0">
              <a:solidFill>
                <a:schemeClr val="accent1">
                  <a:lumMod val="75000"/>
                </a:schemeClr>
              </a:solidFill>
            </a:endParaRPr>
          </a:p>
        </p:txBody>
      </p:sp>
      <p:sp>
        <p:nvSpPr>
          <p:cNvPr id="3" name="Content Placeholder 2"/>
          <p:cNvSpPr>
            <a:spLocks noGrp="1"/>
          </p:cNvSpPr>
          <p:nvPr>
            <p:ph idx="1"/>
          </p:nvPr>
        </p:nvSpPr>
        <p:spPr>
          <a:xfrm>
            <a:off x="2589212" y="1756229"/>
            <a:ext cx="8915400" cy="4154993"/>
          </a:xfrm>
        </p:spPr>
        <p:txBody>
          <a:bodyPr>
            <a:normAutofit/>
          </a:bodyPr>
          <a:lstStyle/>
          <a:p>
            <a:pPr>
              <a:buFont typeface="Arial" panose="020B0604020202020204" pitchFamily="34" charset="0"/>
              <a:buChar char="•"/>
            </a:pPr>
            <a:r>
              <a:rPr lang="en-US" sz="2400" dirty="0" smtClean="0">
                <a:solidFill>
                  <a:schemeClr val="tx1"/>
                </a:solidFill>
              </a:rPr>
              <a:t>Birth defect. </a:t>
            </a:r>
          </a:p>
          <a:p>
            <a:pPr>
              <a:buFont typeface="Arial" panose="020B0604020202020204" pitchFamily="34" charset="0"/>
              <a:buChar char="•"/>
            </a:pPr>
            <a:r>
              <a:rPr lang="en-US" sz="2400" dirty="0" smtClean="0">
                <a:solidFill>
                  <a:schemeClr val="tx1"/>
                </a:solidFill>
              </a:rPr>
              <a:t>Contraindicated in women having child bearing potential. </a:t>
            </a:r>
          </a:p>
          <a:p>
            <a:pPr>
              <a:buFont typeface="Arial" panose="020B0604020202020204" pitchFamily="34" charset="0"/>
              <a:buChar char="•"/>
            </a:pPr>
            <a:r>
              <a:rPr lang="en-US" sz="2400" dirty="0" smtClean="0">
                <a:solidFill>
                  <a:schemeClr val="tx1"/>
                </a:solidFill>
              </a:rPr>
              <a:t>Enhanced T cell production of cytokines IL-2, IFN- 𝝲 .</a:t>
            </a:r>
          </a:p>
          <a:p>
            <a:pPr>
              <a:buFont typeface="Arial" panose="020B0604020202020204" pitchFamily="34" charset="0"/>
              <a:buChar char="•"/>
            </a:pPr>
            <a:r>
              <a:rPr lang="en-US" sz="2400" dirty="0" smtClean="0">
                <a:solidFill>
                  <a:schemeClr val="tx1"/>
                </a:solidFill>
              </a:rPr>
              <a:t> Increases TNF𝝰 in patients who are HIV seropositive. </a:t>
            </a:r>
          </a:p>
          <a:p>
            <a:r>
              <a:rPr lang="en-US" sz="2400" b="1" dirty="0" smtClean="0">
                <a:solidFill>
                  <a:schemeClr val="accent1">
                    <a:lumMod val="75000"/>
                  </a:schemeClr>
                </a:solidFill>
              </a:rPr>
              <a:t>Therapeutic uses: </a:t>
            </a:r>
            <a:r>
              <a:rPr lang="en-US" sz="2400" dirty="0" smtClean="0">
                <a:solidFill>
                  <a:schemeClr val="tx1"/>
                </a:solidFill>
              </a:rPr>
              <a:t>Multiple Myeloma </a:t>
            </a:r>
            <a:endParaRPr lang="en-US" sz="2400" dirty="0">
              <a:solidFill>
                <a:schemeClr val="tx1"/>
              </a:solidFill>
            </a:endParaRPr>
          </a:p>
        </p:txBody>
      </p:sp>
    </p:spTree>
    <p:extLst>
      <p:ext uri="{BB962C8B-B14F-4D97-AF65-F5344CB8AC3E}">
        <p14:creationId xmlns:p14="http://schemas.microsoft.com/office/powerpoint/2010/main" val="75216508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75000"/>
                  </a:schemeClr>
                </a:solidFill>
              </a:rPr>
              <a:t>ISOPRINOSINE</a:t>
            </a:r>
            <a:endParaRPr lang="en-US" dirty="0">
              <a:solidFill>
                <a:schemeClr val="accent1">
                  <a:lumMod val="75000"/>
                </a:schemeClr>
              </a:solidFill>
            </a:endParaRPr>
          </a:p>
        </p:txBody>
      </p:sp>
      <p:sp>
        <p:nvSpPr>
          <p:cNvPr id="3" name="Content Placeholder 2"/>
          <p:cNvSpPr>
            <a:spLocks noGrp="1"/>
          </p:cNvSpPr>
          <p:nvPr>
            <p:ph idx="1"/>
          </p:nvPr>
        </p:nvSpPr>
        <p:spPr/>
        <p:txBody>
          <a:bodyPr>
            <a:normAutofit/>
          </a:bodyPr>
          <a:lstStyle/>
          <a:p>
            <a:pPr>
              <a:buFont typeface="Arial" panose="020B0604020202020204" pitchFamily="34" charset="0"/>
              <a:buChar char="•"/>
            </a:pPr>
            <a:r>
              <a:rPr lang="en-US" sz="2400" dirty="0">
                <a:solidFill>
                  <a:schemeClr val="tx1"/>
                </a:solidFill>
              </a:rPr>
              <a:t>Leads the production of cytokines such as IL-1, IL- 2, and </a:t>
            </a:r>
            <a:r>
              <a:rPr lang="en-US" sz="2400" dirty="0" smtClean="0">
                <a:solidFill>
                  <a:schemeClr val="tx1"/>
                </a:solidFill>
              </a:rPr>
              <a:t>IFN-increase </a:t>
            </a:r>
            <a:r>
              <a:rPr lang="en-US" sz="2400" dirty="0">
                <a:solidFill>
                  <a:schemeClr val="tx1"/>
                </a:solidFill>
              </a:rPr>
              <a:t>proliferation of lymphocytes in response to mitogenic or antigenic stimuli </a:t>
            </a:r>
            <a:endParaRPr lang="en-US" sz="2400" dirty="0" smtClean="0">
              <a:solidFill>
                <a:schemeClr val="tx1"/>
              </a:solidFill>
            </a:endParaRPr>
          </a:p>
          <a:p>
            <a:pPr marL="0" indent="0">
              <a:buNone/>
            </a:pPr>
            <a:r>
              <a:rPr lang="en-US" sz="2400" b="1" dirty="0" smtClean="0">
                <a:solidFill>
                  <a:schemeClr val="accent1">
                    <a:lumMod val="75000"/>
                  </a:schemeClr>
                </a:solidFill>
              </a:rPr>
              <a:t>Therapeutic </a:t>
            </a:r>
            <a:r>
              <a:rPr lang="en-US" sz="2400" b="1" dirty="0">
                <a:solidFill>
                  <a:schemeClr val="accent1">
                    <a:lumMod val="75000"/>
                  </a:schemeClr>
                </a:solidFill>
              </a:rPr>
              <a:t>uses: </a:t>
            </a:r>
            <a:r>
              <a:rPr lang="en-US" sz="2400" dirty="0">
                <a:solidFill>
                  <a:schemeClr val="tx1"/>
                </a:solidFill>
              </a:rPr>
              <a:t>Herpes simplex infection, Measles </a:t>
            </a:r>
            <a:r>
              <a:rPr lang="en-US" sz="2400" dirty="0" smtClean="0">
                <a:solidFill>
                  <a:schemeClr val="tx1"/>
                </a:solidFill>
              </a:rPr>
              <a:t>viruses</a:t>
            </a:r>
          </a:p>
          <a:p>
            <a:pPr marL="0" indent="0">
              <a:buNone/>
            </a:pPr>
            <a:r>
              <a:rPr lang="en-US" sz="2400" b="1" dirty="0" smtClean="0">
                <a:solidFill>
                  <a:schemeClr val="accent1">
                    <a:lumMod val="75000"/>
                  </a:schemeClr>
                </a:solidFill>
              </a:rPr>
              <a:t>Adverse reactions: </a:t>
            </a:r>
            <a:r>
              <a:rPr lang="en-US" sz="2400" dirty="0">
                <a:solidFill>
                  <a:schemeClr val="tx1"/>
                </a:solidFill>
              </a:rPr>
              <a:t>Rise in uric acid in serum and urine, Nausea</a:t>
            </a:r>
          </a:p>
        </p:txBody>
      </p:sp>
    </p:spTree>
    <p:extLst>
      <p:ext uri="{BB962C8B-B14F-4D97-AF65-F5344CB8AC3E}">
        <p14:creationId xmlns:p14="http://schemas.microsoft.com/office/powerpoint/2010/main" val="171393894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75000"/>
                  </a:schemeClr>
                </a:solidFill>
              </a:rPr>
              <a:t>IMMUNIZATION</a:t>
            </a:r>
            <a:endParaRPr lang="en-US" dirty="0">
              <a:solidFill>
                <a:schemeClr val="accent1">
                  <a:lumMod val="75000"/>
                </a:schemeClr>
              </a:solidFill>
            </a:endParaRPr>
          </a:p>
        </p:txBody>
      </p:sp>
      <p:sp>
        <p:nvSpPr>
          <p:cNvPr id="3" name="Content Placeholder 2"/>
          <p:cNvSpPr>
            <a:spLocks noGrp="1"/>
          </p:cNvSpPr>
          <p:nvPr>
            <p:ph idx="1"/>
          </p:nvPr>
        </p:nvSpPr>
        <p:spPr/>
        <p:txBody>
          <a:bodyPr>
            <a:normAutofit/>
          </a:bodyPr>
          <a:lstStyle/>
          <a:p>
            <a:r>
              <a:rPr lang="en-US" sz="2400" b="1" dirty="0">
                <a:solidFill>
                  <a:schemeClr val="accent1">
                    <a:lumMod val="75000"/>
                  </a:schemeClr>
                </a:solidFill>
              </a:rPr>
              <a:t>Active</a:t>
            </a:r>
          </a:p>
          <a:p>
            <a:pPr marL="0" indent="0">
              <a:buNone/>
            </a:pPr>
            <a:r>
              <a:rPr lang="en-US" sz="2400" b="1" dirty="0" smtClean="0">
                <a:solidFill>
                  <a:schemeClr val="accent1">
                    <a:lumMod val="75000"/>
                  </a:schemeClr>
                </a:solidFill>
              </a:rPr>
              <a:t>                   </a:t>
            </a:r>
            <a:r>
              <a:rPr lang="en-US" sz="2400" dirty="0" smtClean="0">
                <a:solidFill>
                  <a:schemeClr val="tx1"/>
                </a:solidFill>
              </a:rPr>
              <a:t>Stimulation </a:t>
            </a:r>
            <a:r>
              <a:rPr lang="en-US" sz="2400" dirty="0">
                <a:solidFill>
                  <a:schemeClr val="tx1"/>
                </a:solidFill>
              </a:rPr>
              <a:t>with an antigen </a:t>
            </a:r>
            <a:endParaRPr lang="en-US" sz="2400" dirty="0" smtClean="0">
              <a:solidFill>
                <a:schemeClr val="tx1"/>
              </a:solidFill>
            </a:endParaRPr>
          </a:p>
          <a:p>
            <a:r>
              <a:rPr lang="en-US" sz="2400" b="1" dirty="0" smtClean="0">
                <a:solidFill>
                  <a:schemeClr val="accent1">
                    <a:lumMod val="75000"/>
                  </a:schemeClr>
                </a:solidFill>
              </a:rPr>
              <a:t>Passive</a:t>
            </a:r>
          </a:p>
          <a:p>
            <a:pPr marL="0" indent="0">
              <a:buNone/>
            </a:pPr>
            <a:r>
              <a:rPr lang="en-US" sz="2400" dirty="0">
                <a:solidFill>
                  <a:schemeClr val="tx1"/>
                </a:solidFill>
              </a:rPr>
              <a:t> </a:t>
            </a:r>
            <a:r>
              <a:rPr lang="en-US" sz="2400" dirty="0" smtClean="0">
                <a:solidFill>
                  <a:schemeClr val="tx1"/>
                </a:solidFill>
              </a:rPr>
              <a:t>                 </a:t>
            </a:r>
            <a:r>
              <a:rPr lang="en-US" sz="2400" dirty="0">
                <a:solidFill>
                  <a:schemeClr val="tx1"/>
                </a:solidFill>
              </a:rPr>
              <a:t>Preformed antibody</a:t>
            </a:r>
          </a:p>
        </p:txBody>
      </p:sp>
    </p:spTree>
    <p:extLst>
      <p:ext uri="{BB962C8B-B14F-4D97-AF65-F5344CB8AC3E}">
        <p14:creationId xmlns:p14="http://schemas.microsoft.com/office/powerpoint/2010/main" val="323268248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75000"/>
                  </a:schemeClr>
                </a:solidFill>
              </a:rPr>
              <a:t>Active immunization </a:t>
            </a:r>
            <a:endParaRPr lang="en-US" dirty="0">
              <a:solidFill>
                <a:schemeClr val="accent1">
                  <a:lumMod val="75000"/>
                </a:schemeClr>
              </a:solidFill>
            </a:endParaRPr>
          </a:p>
        </p:txBody>
      </p:sp>
      <p:sp>
        <p:nvSpPr>
          <p:cNvPr id="3" name="Content Placeholder 2"/>
          <p:cNvSpPr>
            <a:spLocks noGrp="1"/>
          </p:cNvSpPr>
          <p:nvPr>
            <p:ph idx="1"/>
          </p:nvPr>
        </p:nvSpPr>
        <p:spPr>
          <a:xfrm>
            <a:off x="2589212" y="1905000"/>
            <a:ext cx="8915400" cy="3305629"/>
          </a:xfrm>
        </p:spPr>
        <p:txBody>
          <a:bodyPr>
            <a:normAutofit/>
          </a:bodyPr>
          <a:lstStyle/>
          <a:p>
            <a:r>
              <a:rPr lang="en-US" sz="2400" dirty="0">
                <a:solidFill>
                  <a:schemeClr val="tx1"/>
                </a:solidFill>
              </a:rPr>
              <a:t>Vaccines </a:t>
            </a:r>
            <a:endParaRPr lang="en-US" sz="2400" dirty="0" smtClean="0">
              <a:solidFill>
                <a:schemeClr val="tx1"/>
              </a:solidFill>
            </a:endParaRPr>
          </a:p>
          <a:p>
            <a:r>
              <a:rPr lang="en-US" sz="2400" dirty="0" smtClean="0">
                <a:solidFill>
                  <a:schemeClr val="tx1"/>
                </a:solidFill>
              </a:rPr>
              <a:t>Administration </a:t>
            </a:r>
            <a:r>
              <a:rPr lang="en-US" sz="2400" dirty="0">
                <a:solidFill>
                  <a:schemeClr val="tx1"/>
                </a:solidFill>
              </a:rPr>
              <a:t>of antigen as a whole, killed organism, or a specific protein or peptide constituent of an </a:t>
            </a:r>
            <a:r>
              <a:rPr lang="en-US" sz="2400" dirty="0" smtClean="0">
                <a:solidFill>
                  <a:schemeClr val="tx1"/>
                </a:solidFill>
              </a:rPr>
              <a:t>organism.</a:t>
            </a:r>
          </a:p>
          <a:p>
            <a:r>
              <a:rPr lang="en-US" sz="2400" dirty="0" smtClean="0">
                <a:solidFill>
                  <a:schemeClr val="tx1"/>
                </a:solidFill>
              </a:rPr>
              <a:t> </a:t>
            </a:r>
            <a:r>
              <a:rPr lang="en-US" sz="2400" dirty="0">
                <a:solidFill>
                  <a:schemeClr val="tx1"/>
                </a:solidFill>
              </a:rPr>
              <a:t>Booster </a:t>
            </a:r>
            <a:r>
              <a:rPr lang="en-US" sz="2400" dirty="0" smtClean="0">
                <a:solidFill>
                  <a:schemeClr val="tx1"/>
                </a:solidFill>
              </a:rPr>
              <a:t>doses.</a:t>
            </a:r>
          </a:p>
          <a:p>
            <a:r>
              <a:rPr lang="en-US" sz="2400" dirty="0" smtClean="0">
                <a:solidFill>
                  <a:schemeClr val="tx1"/>
                </a:solidFill>
              </a:rPr>
              <a:t>Anticancer vaccines.</a:t>
            </a:r>
            <a:endParaRPr lang="en-US" sz="2400" dirty="0">
              <a:solidFill>
                <a:schemeClr val="tx1"/>
              </a:solidFill>
            </a:endParaRPr>
          </a:p>
        </p:txBody>
      </p:sp>
    </p:spTree>
    <p:extLst>
      <p:ext uri="{BB962C8B-B14F-4D97-AF65-F5344CB8AC3E}">
        <p14:creationId xmlns:p14="http://schemas.microsoft.com/office/powerpoint/2010/main" val="33450498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accent1">
                    <a:lumMod val="75000"/>
                  </a:schemeClr>
                </a:solidFill>
              </a:rPr>
              <a:t>Immune globulins</a:t>
            </a:r>
            <a:endParaRPr lang="en-US" sz="3200" dirty="0">
              <a:solidFill>
                <a:schemeClr val="accent1">
                  <a:lumMod val="75000"/>
                </a:schemeClr>
              </a:solidFill>
            </a:endParaRPr>
          </a:p>
        </p:txBody>
      </p:sp>
      <p:sp>
        <p:nvSpPr>
          <p:cNvPr id="3" name="Content Placeholder 2"/>
          <p:cNvSpPr>
            <a:spLocks noGrp="1"/>
          </p:cNvSpPr>
          <p:nvPr>
            <p:ph idx="1"/>
          </p:nvPr>
        </p:nvSpPr>
        <p:spPr>
          <a:xfrm>
            <a:off x="2589212" y="1741714"/>
            <a:ext cx="8915400" cy="4169508"/>
          </a:xfrm>
        </p:spPr>
        <p:txBody>
          <a:bodyPr>
            <a:normAutofit/>
          </a:bodyPr>
          <a:lstStyle/>
          <a:p>
            <a:r>
              <a:rPr lang="en-US" sz="2400" b="1" dirty="0">
                <a:solidFill>
                  <a:schemeClr val="accent1">
                    <a:lumMod val="75000"/>
                  </a:schemeClr>
                </a:solidFill>
              </a:rPr>
              <a:t>Indications:</a:t>
            </a:r>
            <a:r>
              <a:rPr lang="en-US" sz="2400" dirty="0">
                <a:solidFill>
                  <a:schemeClr val="tx1"/>
                </a:solidFill>
              </a:rPr>
              <a:t> Individual is deficient in </a:t>
            </a:r>
            <a:r>
              <a:rPr lang="en-US" sz="2400" dirty="0" err="1" smtClean="0">
                <a:solidFill>
                  <a:schemeClr val="tx1"/>
                </a:solidFill>
              </a:rPr>
              <a:t>antibodies.immunodeficiency</a:t>
            </a:r>
            <a:r>
              <a:rPr lang="en-US" sz="2400" dirty="0" smtClean="0">
                <a:solidFill>
                  <a:schemeClr val="tx1"/>
                </a:solidFill>
              </a:rPr>
              <a:t> </a:t>
            </a:r>
            <a:r>
              <a:rPr lang="en-US" sz="2400" dirty="0">
                <a:solidFill>
                  <a:schemeClr val="tx1"/>
                </a:solidFill>
              </a:rPr>
              <a:t>Individual is exposed to an agent, inadequate time for active immunization </a:t>
            </a:r>
            <a:endParaRPr lang="en-US" sz="2400" dirty="0" smtClean="0">
              <a:solidFill>
                <a:schemeClr val="tx1"/>
              </a:solidFill>
            </a:endParaRPr>
          </a:p>
          <a:p>
            <a:r>
              <a:rPr lang="en-US" sz="2400" dirty="0" smtClean="0">
                <a:solidFill>
                  <a:schemeClr val="tx1"/>
                </a:solidFill>
              </a:rPr>
              <a:t>Rabies </a:t>
            </a:r>
            <a:r>
              <a:rPr lang="en-US" sz="2400" dirty="0">
                <a:solidFill>
                  <a:schemeClr val="tx1"/>
                </a:solidFill>
              </a:rPr>
              <a:t>-Hepatitis</a:t>
            </a:r>
          </a:p>
        </p:txBody>
      </p:sp>
    </p:spTree>
    <p:extLst>
      <p:ext uri="{BB962C8B-B14F-4D97-AF65-F5344CB8AC3E}">
        <p14:creationId xmlns:p14="http://schemas.microsoft.com/office/powerpoint/2010/main" val="78471840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lumMod val="75000"/>
                  </a:schemeClr>
                </a:solidFill>
              </a:rPr>
              <a:t>REFERENCES</a:t>
            </a:r>
            <a:endParaRPr lang="en-US" b="1" dirty="0">
              <a:solidFill>
                <a:schemeClr val="accent1">
                  <a:lumMod val="75000"/>
                </a:schemeClr>
              </a:solidFill>
            </a:endParaRPr>
          </a:p>
        </p:txBody>
      </p:sp>
      <p:sp>
        <p:nvSpPr>
          <p:cNvPr id="3" name="Content Placeholder 2"/>
          <p:cNvSpPr>
            <a:spLocks noGrp="1"/>
          </p:cNvSpPr>
          <p:nvPr>
            <p:ph idx="1"/>
          </p:nvPr>
        </p:nvSpPr>
        <p:spPr/>
        <p:txBody>
          <a:bodyPr>
            <a:normAutofit/>
          </a:bodyPr>
          <a:lstStyle/>
          <a:p>
            <a:r>
              <a:rPr lang="en-US" sz="2800" dirty="0" smtClean="0">
                <a:solidFill>
                  <a:schemeClr val="tx1"/>
                </a:solidFill>
              </a:rPr>
              <a:t>Lippincott </a:t>
            </a:r>
            <a:r>
              <a:rPr lang="en-US" sz="2800" dirty="0">
                <a:solidFill>
                  <a:schemeClr val="tx1"/>
                </a:solidFill>
              </a:rPr>
              <a:t>textbook of immunology .</a:t>
            </a:r>
            <a:endParaRPr lang="en-US" sz="2800" dirty="0" smtClean="0">
              <a:solidFill>
                <a:schemeClr val="tx1"/>
              </a:solidFill>
            </a:endParaRPr>
          </a:p>
          <a:p>
            <a:r>
              <a:rPr lang="en-US" sz="2800" dirty="0" smtClean="0">
                <a:solidFill>
                  <a:schemeClr val="tx1"/>
                </a:solidFill>
              </a:rPr>
              <a:t> </a:t>
            </a:r>
            <a:r>
              <a:rPr lang="en-US" sz="2800" dirty="0">
                <a:solidFill>
                  <a:schemeClr val="tx1"/>
                </a:solidFill>
              </a:rPr>
              <a:t>Goodman and Gilman’s “The Pharmacological basis of therapeutic” 10th edition </a:t>
            </a:r>
            <a:r>
              <a:rPr lang="en-US" sz="2800" dirty="0" smtClean="0">
                <a:solidFill>
                  <a:schemeClr val="tx1"/>
                </a:solidFill>
              </a:rPr>
              <a:t>.</a:t>
            </a:r>
          </a:p>
          <a:p>
            <a:r>
              <a:rPr lang="en-US" sz="2800" dirty="0" smtClean="0">
                <a:solidFill>
                  <a:schemeClr val="tx1"/>
                </a:solidFill>
              </a:rPr>
              <a:t>Google</a:t>
            </a:r>
            <a:endParaRPr lang="en-US" sz="2800" dirty="0">
              <a:solidFill>
                <a:schemeClr val="tx1"/>
              </a:solidFill>
            </a:endParaRPr>
          </a:p>
        </p:txBody>
      </p:sp>
    </p:spTree>
    <p:extLst>
      <p:ext uri="{BB962C8B-B14F-4D97-AF65-F5344CB8AC3E}">
        <p14:creationId xmlns:p14="http://schemas.microsoft.com/office/powerpoint/2010/main" val="17376256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75000"/>
                  </a:schemeClr>
                </a:solidFill>
              </a:rPr>
              <a:t>IMMUNOSUPPRESSANTS</a:t>
            </a:r>
            <a:endParaRPr lang="en-US" dirty="0">
              <a:solidFill>
                <a:schemeClr val="accent1">
                  <a:lumMod val="75000"/>
                </a:schemeClr>
              </a:solidFill>
            </a:endParaRPr>
          </a:p>
        </p:txBody>
      </p:sp>
      <p:sp>
        <p:nvSpPr>
          <p:cNvPr id="3" name="Content Placeholder 2"/>
          <p:cNvSpPr>
            <a:spLocks noGrp="1"/>
          </p:cNvSpPr>
          <p:nvPr>
            <p:ph idx="1"/>
          </p:nvPr>
        </p:nvSpPr>
        <p:spPr/>
        <p:txBody>
          <a:bodyPr>
            <a:normAutofit/>
          </a:bodyPr>
          <a:lstStyle/>
          <a:p>
            <a:r>
              <a:rPr lang="en-US" sz="2400" dirty="0">
                <a:solidFill>
                  <a:schemeClr val="tx1"/>
                </a:solidFill>
              </a:rPr>
              <a:t>Immunosuppressive drugs are used to dampen the immune response in organ transplantation and autoimmune disease. However, such therapies require lifelong use and nonspecifically suppress the entire immune system, exposing patients to considerably higher risks of infection and cancer</a:t>
            </a:r>
            <a:r>
              <a:rPr lang="en-US" sz="2400" dirty="0" smtClean="0">
                <a:solidFill>
                  <a:schemeClr val="tx1"/>
                </a:solidFill>
              </a:rPr>
              <a:t>.</a:t>
            </a:r>
          </a:p>
          <a:p>
            <a:r>
              <a:rPr lang="en-US" sz="2400" dirty="0" smtClean="0">
                <a:solidFill>
                  <a:schemeClr val="tx1"/>
                </a:solidFill>
              </a:rPr>
              <a:t>Drugs are now available that </a:t>
            </a:r>
            <a:r>
              <a:rPr lang="en-US" sz="2400" dirty="0">
                <a:solidFill>
                  <a:schemeClr val="tx1"/>
                </a:solidFill>
              </a:rPr>
              <a:t>more selectively inhibit </a:t>
            </a:r>
            <a:r>
              <a:rPr lang="en-US" sz="2400" dirty="0" smtClean="0">
                <a:solidFill>
                  <a:schemeClr val="tx1"/>
                </a:solidFill>
              </a:rPr>
              <a:t>rejection </a:t>
            </a:r>
            <a:r>
              <a:rPr lang="en-US" sz="2400" dirty="0">
                <a:solidFill>
                  <a:schemeClr val="tx1"/>
                </a:solidFill>
              </a:rPr>
              <a:t>of transplanted tissues while preventing the patient from becoming immunologically </a:t>
            </a:r>
            <a:r>
              <a:rPr lang="en-US" sz="2400" dirty="0" smtClean="0">
                <a:solidFill>
                  <a:schemeClr val="tx1"/>
                </a:solidFill>
              </a:rPr>
              <a:t>compromised.</a:t>
            </a:r>
            <a:endParaRPr lang="en-US" sz="2400" dirty="0">
              <a:solidFill>
                <a:schemeClr val="tx1"/>
              </a:solidFill>
            </a:endParaRPr>
          </a:p>
          <a:p>
            <a:endParaRPr lang="en-US" sz="2400" dirty="0">
              <a:solidFill>
                <a:schemeClr val="tx1"/>
              </a:solidFill>
            </a:endParaRPr>
          </a:p>
        </p:txBody>
      </p:sp>
    </p:spTree>
    <p:extLst>
      <p:ext uri="{BB962C8B-B14F-4D97-AF65-F5344CB8AC3E}">
        <p14:creationId xmlns:p14="http://schemas.microsoft.com/office/powerpoint/2010/main" val="4628229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766808"/>
          </a:xfrm>
        </p:spPr>
        <p:txBody>
          <a:bodyPr/>
          <a:lstStyle/>
          <a:p>
            <a:r>
              <a:rPr lang="en-US" u="sng" dirty="0" smtClean="0">
                <a:solidFill>
                  <a:schemeClr val="accent1">
                    <a:lumMod val="75000"/>
                  </a:schemeClr>
                </a:solidFill>
              </a:rPr>
              <a:t>CLASSIFICATION OF DRUGS:</a:t>
            </a:r>
            <a:endParaRPr lang="en-US" u="sng" dirty="0">
              <a:solidFill>
                <a:schemeClr val="accent1">
                  <a:lumMod val="75000"/>
                </a:schemeClr>
              </a:solidFill>
            </a:endParaRPr>
          </a:p>
        </p:txBody>
      </p:sp>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l="35976" t="12044" r="35277" b="9898"/>
          <a:stretch/>
        </p:blipFill>
        <p:spPr>
          <a:xfrm>
            <a:off x="3352778" y="1609859"/>
            <a:ext cx="4773790" cy="4739425"/>
          </a:xfrm>
        </p:spPr>
      </p:pic>
    </p:spTree>
    <p:extLst>
      <p:ext uri="{BB962C8B-B14F-4D97-AF65-F5344CB8AC3E}">
        <p14:creationId xmlns:p14="http://schemas.microsoft.com/office/powerpoint/2010/main" val="23610839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solidFill>
                  <a:schemeClr val="accent1">
                    <a:lumMod val="75000"/>
                  </a:schemeClr>
                </a:solidFill>
              </a:rPr>
              <a:t>1) Selective inhibitors of cytokines production and function</a:t>
            </a:r>
            <a:endParaRPr lang="en-US" sz="2800" dirty="0">
              <a:solidFill>
                <a:schemeClr val="accent1">
                  <a:lumMod val="75000"/>
                </a:schemeClr>
              </a:solidFill>
            </a:endParaRPr>
          </a:p>
        </p:txBody>
      </p:sp>
      <p:sp>
        <p:nvSpPr>
          <p:cNvPr id="3" name="Content Placeholder 2"/>
          <p:cNvSpPr>
            <a:spLocks noGrp="1"/>
          </p:cNvSpPr>
          <p:nvPr>
            <p:ph sz="half" idx="1"/>
          </p:nvPr>
        </p:nvSpPr>
        <p:spPr>
          <a:xfrm>
            <a:off x="2592923" y="1834703"/>
            <a:ext cx="4313864" cy="4006222"/>
          </a:xfrm>
        </p:spPr>
        <p:txBody>
          <a:bodyPr>
            <a:normAutofit fontScale="92500" lnSpcReduction="10000"/>
          </a:bodyPr>
          <a:lstStyle/>
          <a:p>
            <a:r>
              <a:rPr lang="en-US" sz="2400" dirty="0">
                <a:solidFill>
                  <a:schemeClr val="tx1"/>
                </a:solidFill>
              </a:rPr>
              <a:t>Cytokines are soluble, antigen-nonspecific signaling proteins that bind to cell surface receptors on a variety of cells. </a:t>
            </a:r>
            <a:endParaRPr lang="en-US" sz="2400" dirty="0" smtClean="0">
              <a:solidFill>
                <a:schemeClr val="tx1"/>
              </a:solidFill>
            </a:endParaRPr>
          </a:p>
          <a:p>
            <a:r>
              <a:rPr lang="en-US" sz="2400" dirty="0">
                <a:solidFill>
                  <a:schemeClr val="tx1"/>
                </a:solidFill>
              </a:rPr>
              <a:t> These cytokines collectively activate </a:t>
            </a:r>
            <a:r>
              <a:rPr lang="en-US" sz="2400" dirty="0" smtClean="0">
                <a:solidFill>
                  <a:schemeClr val="tx1"/>
                </a:solidFill>
              </a:rPr>
              <a:t>natural </a:t>
            </a:r>
            <a:r>
              <a:rPr lang="en-US" sz="2400" dirty="0">
                <a:solidFill>
                  <a:schemeClr val="tx1"/>
                </a:solidFill>
              </a:rPr>
              <a:t>killer cells, macrophages, and cytotoxic T lymphocytes. Drugs that interfere with the production or activity of IL-2 significantly dampen the immune response and, thereby, decrease graft rejection</a:t>
            </a:r>
          </a:p>
        </p:txBody>
      </p:sp>
      <p:pic>
        <p:nvPicPr>
          <p:cNvPr id="5" name="Content Placeholder 4"/>
          <p:cNvPicPr>
            <a:picLocks noGrp="1" noChangeAspect="1"/>
          </p:cNvPicPr>
          <p:nvPr>
            <p:ph sz="half" idx="2"/>
          </p:nvPr>
        </p:nvPicPr>
        <p:blipFill rotWithShape="1">
          <a:blip r:embed="rId2">
            <a:extLst>
              <a:ext uri="{28A0092B-C50C-407E-A947-70E740481C1C}">
                <a14:useLocalDpi xmlns:a14="http://schemas.microsoft.com/office/drawing/2010/main" val="0"/>
              </a:ext>
            </a:extLst>
          </a:blip>
          <a:srcRect l="9440" t="3937" r="58611" b="6841"/>
          <a:stretch/>
        </p:blipFill>
        <p:spPr>
          <a:xfrm>
            <a:off x="7559900" y="1764406"/>
            <a:ext cx="3944712" cy="4146816"/>
          </a:xfrm>
        </p:spPr>
      </p:pic>
    </p:spTree>
    <p:extLst>
      <p:ext uri="{BB962C8B-B14F-4D97-AF65-F5344CB8AC3E}">
        <p14:creationId xmlns:p14="http://schemas.microsoft.com/office/powerpoint/2010/main" val="28943087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2800" dirty="0" smtClean="0"/>
              <a:t>These are divided into further three main classes:</a:t>
            </a:r>
            <a:endParaRPr lang="en-US" sz="2800" dirty="0"/>
          </a:p>
        </p:txBody>
      </p:sp>
      <p:sp>
        <p:nvSpPr>
          <p:cNvPr id="6" name="Content Placeholder 5"/>
          <p:cNvSpPr>
            <a:spLocks noGrp="1"/>
          </p:cNvSpPr>
          <p:nvPr>
            <p:ph idx="1"/>
          </p:nvPr>
        </p:nvSpPr>
        <p:spPr/>
        <p:txBody>
          <a:bodyPr/>
          <a:lstStyle/>
          <a:p>
            <a:r>
              <a:rPr lang="en-US" dirty="0"/>
              <a:t> </a:t>
            </a:r>
            <a:r>
              <a:rPr lang="en-US" sz="2400" dirty="0" smtClean="0">
                <a:solidFill>
                  <a:schemeClr val="tx1"/>
                </a:solidFill>
              </a:rPr>
              <a:t>a) </a:t>
            </a:r>
            <a:r>
              <a:rPr lang="en-US" sz="2400" dirty="0">
                <a:solidFill>
                  <a:schemeClr val="tx1"/>
                </a:solidFill>
              </a:rPr>
              <a:t>calcineurin inhibitors (cyclosporine and </a:t>
            </a:r>
            <a:r>
              <a:rPr lang="en-US" sz="2400" dirty="0" smtClean="0">
                <a:solidFill>
                  <a:schemeClr val="tx1"/>
                </a:solidFill>
              </a:rPr>
              <a:t>tacrolimus)</a:t>
            </a:r>
          </a:p>
          <a:p>
            <a:r>
              <a:rPr lang="en-US" sz="2400" dirty="0">
                <a:solidFill>
                  <a:schemeClr val="tx1"/>
                </a:solidFill>
              </a:rPr>
              <a:t>b</a:t>
            </a:r>
            <a:r>
              <a:rPr lang="en-US" sz="2400" dirty="0" smtClean="0">
                <a:solidFill>
                  <a:schemeClr val="tx1"/>
                </a:solidFill>
              </a:rPr>
              <a:t>) </a:t>
            </a:r>
            <a:r>
              <a:rPr lang="en-US" sz="2400" dirty="0">
                <a:solidFill>
                  <a:schemeClr val="tx1"/>
                </a:solidFill>
              </a:rPr>
              <a:t>costimulation blockers (belatacept), </a:t>
            </a:r>
            <a:endParaRPr lang="en-US" sz="2400" dirty="0" smtClean="0">
              <a:solidFill>
                <a:schemeClr val="tx1"/>
              </a:solidFill>
            </a:endParaRPr>
          </a:p>
          <a:p>
            <a:r>
              <a:rPr lang="en-US" sz="2400" dirty="0">
                <a:solidFill>
                  <a:schemeClr val="tx1"/>
                </a:solidFill>
              </a:rPr>
              <a:t>c</a:t>
            </a:r>
            <a:r>
              <a:rPr lang="en-US" sz="2400" dirty="0" smtClean="0">
                <a:solidFill>
                  <a:schemeClr val="tx1"/>
                </a:solidFill>
              </a:rPr>
              <a:t>) </a:t>
            </a:r>
            <a:r>
              <a:rPr lang="en-US" sz="2400" dirty="0">
                <a:solidFill>
                  <a:schemeClr val="tx1"/>
                </a:solidFill>
              </a:rPr>
              <a:t>mTOR inhibitors (sirolimus and everolimus).</a:t>
            </a:r>
          </a:p>
          <a:p>
            <a:endParaRPr lang="en-US" sz="2400" dirty="0">
              <a:solidFill>
                <a:schemeClr val="tx1"/>
              </a:solidFill>
            </a:endParaRPr>
          </a:p>
        </p:txBody>
      </p:sp>
    </p:spTree>
    <p:extLst>
      <p:ext uri="{BB962C8B-B14F-4D97-AF65-F5344CB8AC3E}">
        <p14:creationId xmlns:p14="http://schemas.microsoft.com/office/powerpoint/2010/main" val="23551461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011507"/>
          </a:xfrm>
        </p:spPr>
        <p:txBody>
          <a:bodyPr>
            <a:normAutofit/>
          </a:bodyPr>
          <a:lstStyle/>
          <a:p>
            <a:r>
              <a:rPr lang="en-US" sz="2800" u="sng" dirty="0" smtClean="0">
                <a:solidFill>
                  <a:schemeClr val="accent1">
                    <a:lumMod val="75000"/>
                  </a:schemeClr>
                </a:solidFill>
              </a:rPr>
              <a:t>a)calcineurin inhibitors(cyclosporine</a:t>
            </a:r>
            <a:r>
              <a:rPr lang="en-US" sz="3200" dirty="0" smtClean="0">
                <a:solidFill>
                  <a:schemeClr val="accent1">
                    <a:lumMod val="75000"/>
                  </a:schemeClr>
                </a:solidFill>
              </a:rPr>
              <a:t>)</a:t>
            </a:r>
            <a:endParaRPr lang="en-US" sz="3200" dirty="0">
              <a:solidFill>
                <a:schemeClr val="accent1">
                  <a:lumMod val="75000"/>
                </a:schemeClr>
              </a:solidFill>
            </a:endParaRPr>
          </a:p>
        </p:txBody>
      </p:sp>
      <p:sp>
        <p:nvSpPr>
          <p:cNvPr id="3" name="Content Placeholder 2"/>
          <p:cNvSpPr>
            <a:spLocks noGrp="1"/>
          </p:cNvSpPr>
          <p:nvPr>
            <p:ph idx="1"/>
          </p:nvPr>
        </p:nvSpPr>
        <p:spPr>
          <a:xfrm>
            <a:off x="2589212" y="1815921"/>
            <a:ext cx="8915400" cy="4095301"/>
          </a:xfrm>
        </p:spPr>
        <p:txBody>
          <a:bodyPr>
            <a:normAutofit/>
          </a:bodyPr>
          <a:lstStyle/>
          <a:p>
            <a:r>
              <a:rPr lang="en-US" sz="2400" b="1" dirty="0" smtClean="0">
                <a:solidFill>
                  <a:schemeClr val="accent1">
                    <a:lumMod val="75000"/>
                  </a:schemeClr>
                </a:solidFill>
              </a:rPr>
              <a:t>MECHANISM OF </a:t>
            </a:r>
            <a:r>
              <a:rPr lang="en-US" sz="2400" b="1" dirty="0">
                <a:solidFill>
                  <a:schemeClr val="accent1">
                    <a:lumMod val="75000"/>
                  </a:schemeClr>
                </a:solidFill>
              </a:rPr>
              <a:t>ACTION: </a:t>
            </a:r>
            <a:r>
              <a:rPr lang="en-US" sz="2400" dirty="0" smtClean="0">
                <a:solidFill>
                  <a:schemeClr val="tx1"/>
                </a:solidFill>
              </a:rPr>
              <a:t>After diffusing into the T cell, cyclosporine binds to a cyclophilin (more generally called an immunophilin) to form a complex that binds to calcineurin . Calcineurin is responsible for dephosphorylating NFATc (cytosolic Nuclear Factor of Activated T cells). Because the cyclosporine– calcineurin complex cannot perform this reaction, NFATc cannot enter the nucleus to promote reactions that are required for the synthesis of cytokines, including IL-2</a:t>
            </a:r>
            <a:r>
              <a:rPr lang="en-US" sz="2400" dirty="0">
                <a:solidFill>
                  <a:schemeClr val="tx1"/>
                </a:solidFill>
              </a:rPr>
              <a:t>. The end result is a decrease in IL-2, which is the </a:t>
            </a:r>
            <a:r>
              <a:rPr lang="en-US" sz="2400" dirty="0" smtClean="0">
                <a:solidFill>
                  <a:schemeClr val="tx1"/>
                </a:solidFill>
              </a:rPr>
              <a:t>primary </a:t>
            </a:r>
            <a:r>
              <a:rPr lang="en-US" sz="2400" dirty="0">
                <a:solidFill>
                  <a:schemeClr val="tx1"/>
                </a:solidFill>
              </a:rPr>
              <a:t>chemical stimulus for increasing the number of T lymphocytes</a:t>
            </a:r>
            <a:r>
              <a:rPr lang="en-US" sz="2400" b="1" dirty="0">
                <a:solidFill>
                  <a:schemeClr val="accent1">
                    <a:lumMod val="75000"/>
                  </a:schemeClr>
                </a:solidFill>
              </a:rPr>
              <a:t>. </a:t>
            </a:r>
          </a:p>
        </p:txBody>
      </p:sp>
    </p:spTree>
    <p:extLst>
      <p:ext uri="{BB962C8B-B14F-4D97-AF65-F5344CB8AC3E}">
        <p14:creationId xmlns:p14="http://schemas.microsoft.com/office/powerpoint/2010/main" val="40307805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l="25437" t="18861" r="24162" b="17737"/>
          <a:stretch/>
        </p:blipFill>
        <p:spPr>
          <a:xfrm>
            <a:off x="2125014" y="798490"/>
            <a:ext cx="9160657" cy="5125792"/>
          </a:xfrm>
        </p:spPr>
      </p:pic>
    </p:spTree>
    <p:extLst>
      <p:ext uri="{BB962C8B-B14F-4D97-AF65-F5344CB8AC3E}">
        <p14:creationId xmlns:p14="http://schemas.microsoft.com/office/powerpoint/2010/main" val="29358747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89212" y="888642"/>
            <a:ext cx="8915400" cy="5022580"/>
          </a:xfrm>
        </p:spPr>
        <p:txBody>
          <a:bodyPr>
            <a:normAutofit/>
          </a:bodyPr>
          <a:lstStyle/>
          <a:p>
            <a:r>
              <a:rPr lang="en-US" sz="2400" b="1" dirty="0">
                <a:solidFill>
                  <a:schemeClr val="accent1">
                    <a:lumMod val="75000"/>
                  </a:schemeClr>
                </a:solidFill>
              </a:rPr>
              <a:t>Therapeutic uses: </a:t>
            </a:r>
            <a:r>
              <a:rPr lang="en-US" sz="2400" dirty="0">
                <a:solidFill>
                  <a:schemeClr val="tx1"/>
                </a:solidFill>
              </a:rPr>
              <a:t>Cyclosporine is used to prevent rejection of kidney, liver, and cardiac allogeneic transplants </a:t>
            </a:r>
            <a:r>
              <a:rPr lang="en-US" sz="2400" dirty="0" smtClean="0">
                <a:solidFill>
                  <a:schemeClr val="tx1"/>
                </a:solidFill>
              </a:rPr>
              <a:t>.</a:t>
            </a:r>
          </a:p>
          <a:p>
            <a:r>
              <a:rPr lang="en-US" sz="2400" b="1" dirty="0" smtClean="0">
                <a:solidFill>
                  <a:schemeClr val="accent1">
                    <a:lumMod val="75000"/>
                  </a:schemeClr>
                </a:solidFill>
              </a:rPr>
              <a:t>Adverse </a:t>
            </a:r>
            <a:r>
              <a:rPr lang="en-US" sz="2400" b="1" dirty="0">
                <a:solidFill>
                  <a:schemeClr val="accent1">
                    <a:lumMod val="75000"/>
                  </a:schemeClr>
                </a:solidFill>
              </a:rPr>
              <a:t>effects: </a:t>
            </a:r>
            <a:r>
              <a:rPr lang="en-US" sz="2400" dirty="0">
                <a:solidFill>
                  <a:schemeClr val="tx1"/>
                </a:solidFill>
              </a:rPr>
              <a:t>Many of the adverse effects caused by </a:t>
            </a:r>
            <a:r>
              <a:rPr lang="en-US" sz="2400" dirty="0" err="1">
                <a:solidFill>
                  <a:schemeClr val="tx1"/>
                </a:solidFill>
              </a:rPr>
              <a:t>cyclo</a:t>
            </a:r>
            <a:r>
              <a:rPr lang="en-US" sz="2400" dirty="0">
                <a:solidFill>
                  <a:schemeClr val="tx1"/>
                </a:solidFill>
              </a:rPr>
              <a:t>- sporine are dose dependent</a:t>
            </a:r>
            <a:r>
              <a:rPr lang="en-US" sz="2400" dirty="0" smtClean="0">
                <a:solidFill>
                  <a:schemeClr val="tx1"/>
                </a:solidFill>
              </a:rPr>
              <a:t> </a:t>
            </a:r>
            <a:r>
              <a:rPr lang="en-US" sz="2400" dirty="0">
                <a:solidFill>
                  <a:schemeClr val="tx1"/>
                </a:solidFill>
              </a:rPr>
              <a:t>Nephrotoxicity is the most common and important adverse effect of cyclosporine. Reduction of the cyclosporine dosage can result in reversal of nephrotoxicity in most </a:t>
            </a:r>
            <a:r>
              <a:rPr lang="en-US" sz="2400" dirty="0" smtClean="0">
                <a:solidFill>
                  <a:schemeClr val="tx1"/>
                </a:solidFill>
              </a:rPr>
              <a:t>cases.</a:t>
            </a:r>
          </a:p>
        </p:txBody>
      </p:sp>
    </p:spTree>
    <p:extLst>
      <p:ext uri="{BB962C8B-B14F-4D97-AF65-F5344CB8AC3E}">
        <p14:creationId xmlns:p14="http://schemas.microsoft.com/office/powerpoint/2010/main" val="1416305322"/>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Custom 1">
      <a:majorFont>
        <a:latin typeface="Arial Black"/>
        <a:ea typeface=""/>
        <a:cs typeface=""/>
      </a:majorFont>
      <a:minorFont>
        <a:latin typeface="Times New Roman"/>
        <a:ea typeface=""/>
        <a:cs typeface=""/>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402</TotalTime>
  <Words>1471</Words>
  <Application>Microsoft Office PowerPoint</Application>
  <PresentationFormat>Widescreen</PresentationFormat>
  <Paragraphs>116</Paragraphs>
  <Slides>29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Arial</vt:lpstr>
      <vt:lpstr>Arial Black</vt:lpstr>
      <vt:lpstr>Times New Roman</vt:lpstr>
      <vt:lpstr>Wingdings 3</vt:lpstr>
      <vt:lpstr>Wisp</vt:lpstr>
      <vt:lpstr>IMMUNOMODULATORS</vt:lpstr>
      <vt:lpstr>                       Immunomodulators</vt:lpstr>
      <vt:lpstr>IMMUNOSUPPRESSANTS</vt:lpstr>
      <vt:lpstr>CLASSIFICATION OF DRUGS:</vt:lpstr>
      <vt:lpstr>1) Selective inhibitors of cytokines production and function</vt:lpstr>
      <vt:lpstr>These are divided into further three main classes:</vt:lpstr>
      <vt:lpstr>a)calcineurin inhibitors(cyclosporine)</vt:lpstr>
      <vt:lpstr>PowerPoint Presentation</vt:lpstr>
      <vt:lpstr>PowerPoint Presentation</vt:lpstr>
      <vt:lpstr>b) Costimulation blocker (belatacept) </vt:lpstr>
      <vt:lpstr>c) mTOR inhibitors (sirolimus)  </vt:lpstr>
      <vt:lpstr>2)Antimetabolites </vt:lpstr>
      <vt:lpstr>PowerPoint Presentation</vt:lpstr>
      <vt:lpstr>3)ANTIBODIES</vt:lpstr>
      <vt:lpstr>4)CORTICOSTEROIDS</vt:lpstr>
      <vt:lpstr>PowerPoint Presentation</vt:lpstr>
      <vt:lpstr>       Immunostimulants</vt:lpstr>
      <vt:lpstr>PowerPoint Presentation</vt:lpstr>
      <vt:lpstr>LEVAMISOLE</vt:lpstr>
      <vt:lpstr>Bacillus Calmette Guerin (BCG)</vt:lpstr>
      <vt:lpstr>RECOMBINANT CYTOKINES</vt:lpstr>
      <vt:lpstr>INTERFERON α-2B</vt:lpstr>
      <vt:lpstr>INTRERLEUKIN</vt:lpstr>
      <vt:lpstr>THALIDOMIDE</vt:lpstr>
      <vt:lpstr>ISOPRINOSINE</vt:lpstr>
      <vt:lpstr>IMMUNIZATION</vt:lpstr>
      <vt:lpstr>Active immunization </vt:lpstr>
      <vt:lpstr>Immune globulins</vt:lpstr>
      <vt:lpstr>REFERENCES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IMMUNOMODULATORS</dc:title>
  <dc:creator>Grace</dc:creator>
  <cp:lastModifiedBy>My Laptop</cp:lastModifiedBy>
  <cp:revision>41</cp:revision>
  <dcterms:created xsi:type="dcterms:W3CDTF">2019-05-14T13:06:14Z</dcterms:created>
  <dcterms:modified xsi:type="dcterms:W3CDTF">2020-03-25T13:26:13Z</dcterms:modified>
</cp:coreProperties>
</file>